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276" r:id="rId3"/>
    <p:sldId id="335" r:id="rId4"/>
    <p:sldId id="330" r:id="rId5"/>
    <p:sldId id="331" r:id="rId6"/>
    <p:sldId id="336" r:id="rId7"/>
    <p:sldId id="319" r:id="rId8"/>
    <p:sldId id="332" r:id="rId9"/>
    <p:sldId id="337" r:id="rId10"/>
    <p:sldId id="333" r:id="rId11"/>
    <p:sldId id="327" r:id="rId12"/>
    <p:sldId id="334" r:id="rId13"/>
    <p:sldId id="272" r:id="rId14"/>
  </p:sldIdLst>
  <p:sldSz cx="9144000" cy="6858000" type="screen4x3"/>
  <p:notesSz cx="7099300" cy="10223500"/>
  <p:defaultTextStyle>
    <a:defPPr>
      <a:defRPr lang="en-US"/>
    </a:defPPr>
    <a:lvl1pPr marL="0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026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052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078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104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131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157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184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210" algn="l" defTabSz="10240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0">
          <p15:clr>
            <a:srgbClr val="A4A3A4"/>
          </p15:clr>
        </p15:guide>
        <p15:guide id="2" orient="horz" pos="2547">
          <p15:clr>
            <a:srgbClr val="A4A3A4"/>
          </p15:clr>
        </p15:guide>
        <p15:guide id="3" pos="1938">
          <p15:clr>
            <a:srgbClr val="A4A3A4"/>
          </p15:clr>
        </p15:guide>
        <p15:guide id="4" pos="4021">
          <p15:clr>
            <a:srgbClr val="A4A3A4"/>
          </p15:clr>
        </p15:guide>
        <p15:guide id="5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345"/>
    <a:srgbClr val="F3D200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714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686" y="36"/>
      </p:cViewPr>
      <p:guideLst>
        <p:guide orient="horz" pos="3190"/>
        <p:guide orient="horz" pos="2547"/>
        <p:guide pos="1938"/>
        <p:guide pos="4021"/>
        <p:guide pos="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9" d="100"/>
          <a:sy n="79" d="100"/>
        </p:scale>
        <p:origin x="-3618" y="-84"/>
      </p:cViewPr>
      <p:guideLst>
        <p:guide orient="horz" pos="322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latin typeface="+mn-lt"/>
                <a:cs typeface="Arial" panose="020B0604020202020204" pitchFamily="34" charset="0"/>
              </a:rPr>
              <a:t>Les principaux obstacles pour s'équiper en TIC sont à mes yeux </a:t>
            </a:r>
            <a:r>
              <a:rPr lang="en-US" sz="1100">
                <a:latin typeface="+mn-lt"/>
              </a:rPr>
              <a:t>: </a:t>
            </a:r>
            <a:br>
              <a:rPr lang="en-US" sz="1100">
                <a:latin typeface="+mn-lt"/>
              </a:rPr>
            </a:br>
            <a:r>
              <a:rPr lang="en-GB" sz="800" b="0" i="0" baseline="0">
                <a:effectLst/>
              </a:rPr>
              <a:t>(nombre de réponses données)</a:t>
            </a:r>
            <a:endParaRPr lang="en-GB" sz="8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100">
              <a:latin typeface="+mn-lt"/>
            </a:endParaRPr>
          </a:p>
        </c:rich>
      </c:tx>
      <c:layout>
        <c:manualLayout>
          <c:xMode val="edge"/>
          <c:yMode val="edge"/>
          <c:x val="0.10677685950413224"/>
          <c:y val="9.13242009132420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Sheet1!$C$1:$C$2</c:f>
              <c:strCache>
                <c:ptCount val="2"/>
                <c:pt idx="0">
                  <c:v>Les principaux obstacles pour s'équiper en TIC sont à mes yeux :</c:v>
                </c:pt>
                <c:pt idx="1">
                  <c:v>Response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Sheet1!$A$3:$B$16</c:f>
              <c:strCache>
                <c:ptCount val="14"/>
                <c:pt idx="0">
                  <c:v>le manque d'expertise technique</c:v>
                </c:pt>
                <c:pt idx="1">
                  <c:v>le manque de moyens financiers</c:v>
                </c:pt>
                <c:pt idx="2">
                  <c:v>le surcroît de complexité à gérer</c:v>
                </c:pt>
                <c:pt idx="3">
                  <c:v>le manque de temps à consacrer à la mise en place</c:v>
                </c:pt>
                <c:pt idx="4">
                  <c:v>la résistance au changement des employés</c:v>
                </c:pt>
                <c:pt idx="5">
                  <c:v>la dépendance par rapport au fournisseur</c:v>
                </c:pt>
                <c:pt idx="6">
                  <c:v>le manque d'un service après-vente fiable</c:v>
                </c:pt>
                <c:pt idx="7">
                  <c:v>la mise en place de solutions inadaptées</c:v>
                </c:pt>
                <c:pt idx="8">
                  <c:v>la peur de ne pas atteindre la plus-value escomptée</c:v>
                </c:pt>
                <c:pt idx="9">
                  <c:v>les moyens nécessaires à l'appropriation des tics</c:v>
                </c:pt>
                <c:pt idx="10">
                  <c:v>les problèmes de sécurité</c:v>
                </c:pt>
                <c:pt idx="11">
                  <c:v>les incidents et des interruptions de service</c:v>
                </c:pt>
                <c:pt idx="12">
                  <c:v>l'incompatibilité entre différents systèmes</c:v>
                </c:pt>
                <c:pt idx="13">
                  <c:v>Autre (veuillez préciser)</c:v>
                </c:pt>
              </c:strCache>
              <c:extLst/>
            </c:strRef>
          </c:cat>
          <c:val>
            <c:numRef>
              <c:f>Sheet1!$C$3:$C$16</c:f>
              <c:numCache>
                <c:formatCode>0</c:formatCode>
                <c:ptCount val="14"/>
                <c:pt idx="0">
                  <c:v>52</c:v>
                </c:pt>
                <c:pt idx="1">
                  <c:v>45</c:v>
                </c:pt>
                <c:pt idx="2">
                  <c:v>49</c:v>
                </c:pt>
                <c:pt idx="3">
                  <c:v>73</c:v>
                </c:pt>
                <c:pt idx="4">
                  <c:v>29</c:v>
                </c:pt>
                <c:pt idx="5">
                  <c:v>36</c:v>
                </c:pt>
                <c:pt idx="6">
                  <c:v>24</c:v>
                </c:pt>
                <c:pt idx="7">
                  <c:v>39</c:v>
                </c:pt>
                <c:pt idx="8">
                  <c:v>29</c:v>
                </c:pt>
                <c:pt idx="9">
                  <c:v>28</c:v>
                </c:pt>
                <c:pt idx="10">
                  <c:v>31</c:v>
                </c:pt>
                <c:pt idx="11">
                  <c:v>47</c:v>
                </c:pt>
                <c:pt idx="12">
                  <c:v>41</c:v>
                </c:pt>
                <c:pt idx="1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715064"/>
        <c:axId val="207715456"/>
      </c:barChart>
      <c:catAx>
        <c:axId val="20771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15456"/>
        <c:crosses val="autoZero"/>
        <c:auto val="1"/>
        <c:lblAlgn val="ctr"/>
        <c:lblOffset val="100"/>
        <c:noMultiLvlLbl val="0"/>
      </c:catAx>
      <c:valAx>
        <c:axId val="20771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1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542E-225B-46E1-AB6D-AB254FFC66D3}" type="doc">
      <dgm:prSet loTypeId="urn:microsoft.com/office/officeart/2005/8/layout/radial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E9C765-056B-41D5-8BA9-4209AEF7C9C2}">
      <dgm:prSet phldrT="[Text]" custT="1"/>
      <dgm:spPr/>
      <dgm:t>
        <a:bodyPr lIns="0" tIns="0" rIns="0" bIns="0"/>
        <a:lstStyle/>
        <a:p>
          <a:r>
            <a:rPr lang="fr-LU" sz="1600" b="1" smtClean="0"/>
            <a:t>BUSINESS</a:t>
          </a:r>
          <a:endParaRPr lang="en-GB" sz="1200" b="1" dirty="0"/>
        </a:p>
      </dgm:t>
    </dgm:pt>
    <dgm:pt modelId="{402BA509-4CD8-40BC-A015-79DED0B0745C}" type="parTrans" cxnId="{5D0ECD5B-3F0E-4190-828E-E99493CCE488}">
      <dgm:prSet/>
      <dgm:spPr/>
      <dgm:t>
        <a:bodyPr/>
        <a:lstStyle/>
        <a:p>
          <a:endParaRPr lang="en-GB"/>
        </a:p>
      </dgm:t>
    </dgm:pt>
    <dgm:pt modelId="{352BFCAC-F0C5-4E04-A4AD-ED15A96F9458}" type="sibTrans" cxnId="{5D0ECD5B-3F0E-4190-828E-E99493CCE488}">
      <dgm:prSet/>
      <dgm:spPr/>
      <dgm:t>
        <a:bodyPr/>
        <a:lstStyle/>
        <a:p>
          <a:endParaRPr lang="en-GB"/>
        </a:p>
      </dgm:t>
    </dgm:pt>
    <dgm:pt modelId="{D28E0A08-1234-404B-8A83-D9883BF5ED51}">
      <dgm:prSet phldrT="[Text]" custT="1"/>
      <dgm:spPr/>
      <dgm:t>
        <a:bodyPr lIns="0" tIns="0" rIns="0" bIns="0"/>
        <a:lstStyle/>
        <a:p>
          <a:pPr algn="ctr"/>
          <a:r>
            <a:rPr lang="fr-LU" sz="1000" dirty="0" smtClean="0"/>
            <a:t>MARKETING</a:t>
          </a:r>
          <a:endParaRPr lang="en-GB" sz="1000" dirty="0"/>
        </a:p>
      </dgm:t>
    </dgm:pt>
    <dgm:pt modelId="{7739D804-F1AD-4DAE-9773-D90698AE30B0}" type="parTrans" cxnId="{608F749F-35BE-49F8-AB57-BA6ECEB3F754}">
      <dgm:prSet/>
      <dgm:spPr/>
      <dgm:t>
        <a:bodyPr/>
        <a:lstStyle/>
        <a:p>
          <a:endParaRPr lang="en-GB"/>
        </a:p>
      </dgm:t>
    </dgm:pt>
    <dgm:pt modelId="{2AB5A517-FED4-4953-A321-408711EDFDBE}" type="sibTrans" cxnId="{608F749F-35BE-49F8-AB57-BA6ECEB3F754}">
      <dgm:prSet/>
      <dgm:spPr/>
      <dgm:t>
        <a:bodyPr/>
        <a:lstStyle/>
        <a:p>
          <a:endParaRPr lang="en-GB"/>
        </a:p>
      </dgm:t>
    </dgm:pt>
    <dgm:pt modelId="{94A9D51D-0A5A-44FA-961A-22B9B03106C2}">
      <dgm:prSet phldrT="[Text]" custT="1"/>
      <dgm:spPr/>
      <dgm:t>
        <a:bodyPr lIns="0" tIns="0" rIns="0" bIns="0"/>
        <a:lstStyle/>
        <a:p>
          <a:pPr algn="ctr"/>
          <a:r>
            <a:rPr lang="fr-LU" sz="1000" dirty="0" smtClean="0"/>
            <a:t>Présence www</a:t>
          </a:r>
          <a:endParaRPr lang="en-GB" sz="1000" dirty="0"/>
        </a:p>
      </dgm:t>
    </dgm:pt>
    <dgm:pt modelId="{EA27CBB7-F9C3-4555-872B-A36A4236430F}" type="parTrans" cxnId="{05A9EA40-E190-4FBC-B8A2-61C27A0EA222}">
      <dgm:prSet/>
      <dgm:spPr/>
      <dgm:t>
        <a:bodyPr/>
        <a:lstStyle/>
        <a:p>
          <a:endParaRPr lang="en-GB"/>
        </a:p>
      </dgm:t>
    </dgm:pt>
    <dgm:pt modelId="{DF286A1D-ACD4-4225-94F7-A5A084FF90A0}" type="sibTrans" cxnId="{05A9EA40-E190-4FBC-B8A2-61C27A0EA222}">
      <dgm:prSet/>
      <dgm:spPr/>
      <dgm:t>
        <a:bodyPr/>
        <a:lstStyle/>
        <a:p>
          <a:endParaRPr lang="en-GB"/>
        </a:p>
      </dgm:t>
    </dgm:pt>
    <dgm:pt modelId="{C6E457E0-B0AC-4604-9A59-EB7DDFC7A3AE}">
      <dgm:prSet phldrT="[Text]" custT="1"/>
      <dgm:spPr/>
      <dgm:t>
        <a:bodyPr/>
        <a:lstStyle/>
        <a:p>
          <a:pPr algn="ctr"/>
          <a:r>
            <a:rPr lang="fr-LU" sz="1200" dirty="0" smtClean="0"/>
            <a:t>PILOTAGE</a:t>
          </a:r>
          <a:endParaRPr lang="en-GB" sz="1200" dirty="0"/>
        </a:p>
      </dgm:t>
    </dgm:pt>
    <dgm:pt modelId="{56902418-1EF0-4461-A3EC-40394D052118}" type="parTrans" cxnId="{CDD62358-7E5A-4B99-904D-0116C350BE4F}">
      <dgm:prSet/>
      <dgm:spPr/>
      <dgm:t>
        <a:bodyPr/>
        <a:lstStyle/>
        <a:p>
          <a:endParaRPr lang="en-GB"/>
        </a:p>
      </dgm:t>
    </dgm:pt>
    <dgm:pt modelId="{308B4508-15A6-4E85-AEFF-A328D22022F4}" type="sibTrans" cxnId="{CDD62358-7E5A-4B99-904D-0116C350BE4F}">
      <dgm:prSet/>
      <dgm:spPr/>
      <dgm:t>
        <a:bodyPr/>
        <a:lstStyle/>
        <a:p>
          <a:endParaRPr lang="en-GB"/>
        </a:p>
      </dgm:t>
    </dgm:pt>
    <dgm:pt modelId="{6F168E66-0098-4EDE-B3F7-35ADFDDF6B36}">
      <dgm:prSet phldrT="[Text]" custT="1"/>
      <dgm:spPr/>
      <dgm:t>
        <a:bodyPr/>
        <a:lstStyle/>
        <a:p>
          <a:r>
            <a:rPr lang="fr-LU" sz="1400" dirty="0" smtClean="0"/>
            <a:t>ACHATS</a:t>
          </a:r>
          <a:endParaRPr lang="en-GB" sz="1100" dirty="0"/>
        </a:p>
      </dgm:t>
    </dgm:pt>
    <dgm:pt modelId="{2CD1F266-098B-4BD1-AEA3-CBF1863A9AE8}" type="parTrans" cxnId="{6D8FA541-B0EC-4499-8743-BA787B5E5AF2}">
      <dgm:prSet/>
      <dgm:spPr/>
      <dgm:t>
        <a:bodyPr/>
        <a:lstStyle/>
        <a:p>
          <a:endParaRPr lang="en-GB"/>
        </a:p>
      </dgm:t>
    </dgm:pt>
    <dgm:pt modelId="{182BD6F2-829D-447E-84F1-666B08998C76}" type="sibTrans" cxnId="{6D8FA541-B0EC-4499-8743-BA787B5E5AF2}">
      <dgm:prSet/>
      <dgm:spPr/>
      <dgm:t>
        <a:bodyPr/>
        <a:lstStyle/>
        <a:p>
          <a:endParaRPr lang="en-GB"/>
        </a:p>
      </dgm:t>
    </dgm:pt>
    <dgm:pt modelId="{BC0EBECA-11AF-4F48-B716-3BA7E88711D8}">
      <dgm:prSet phldrT="[Text]" custT="1"/>
      <dgm:spPr/>
      <dgm:t>
        <a:bodyPr lIns="0" tIns="0" rIns="0" bIns="0"/>
        <a:lstStyle/>
        <a:p>
          <a:pPr algn="ctr"/>
          <a:r>
            <a:rPr lang="fr-LU" sz="1000" dirty="0" smtClean="0"/>
            <a:t>E-commerce</a:t>
          </a:r>
          <a:endParaRPr lang="en-GB" sz="1000" dirty="0"/>
        </a:p>
      </dgm:t>
    </dgm:pt>
    <dgm:pt modelId="{84259241-7AEB-4D9C-8219-38FEA8E1C686}" type="parTrans" cxnId="{EA260598-E386-48D9-B451-3C1020DE41A3}">
      <dgm:prSet/>
      <dgm:spPr/>
      <dgm:t>
        <a:bodyPr/>
        <a:lstStyle/>
        <a:p>
          <a:endParaRPr lang="en-GB"/>
        </a:p>
      </dgm:t>
    </dgm:pt>
    <dgm:pt modelId="{E5C9F94D-6C6C-4B26-A31F-7DB2F1DAEA5D}" type="sibTrans" cxnId="{EA260598-E386-48D9-B451-3C1020DE41A3}">
      <dgm:prSet/>
      <dgm:spPr/>
      <dgm:t>
        <a:bodyPr/>
        <a:lstStyle/>
        <a:p>
          <a:endParaRPr lang="en-GB"/>
        </a:p>
      </dgm:t>
    </dgm:pt>
    <dgm:pt modelId="{D2D6D57D-D5D7-436B-B161-871684041AF6}">
      <dgm:prSet phldrT="[Text]" custT="1"/>
      <dgm:spPr/>
      <dgm:t>
        <a:bodyPr/>
        <a:lstStyle/>
        <a:p>
          <a:pPr algn="ctr"/>
          <a:r>
            <a:rPr lang="fr-LU" sz="1200" dirty="0" smtClean="0"/>
            <a:t>COMPTA</a:t>
          </a:r>
          <a:endParaRPr lang="en-GB" sz="1050" dirty="0"/>
        </a:p>
      </dgm:t>
    </dgm:pt>
    <dgm:pt modelId="{A5406F72-3EAD-4687-A02C-B5E0B7BE150D}" type="parTrans" cxnId="{A82227C6-F224-4C97-8EB4-6E0FD22534CA}">
      <dgm:prSet/>
      <dgm:spPr/>
      <dgm:t>
        <a:bodyPr/>
        <a:lstStyle/>
        <a:p>
          <a:endParaRPr lang="en-GB"/>
        </a:p>
      </dgm:t>
    </dgm:pt>
    <dgm:pt modelId="{AC5B12B2-1C30-489B-B4D8-FAD82A42C625}" type="sibTrans" cxnId="{A82227C6-F224-4C97-8EB4-6E0FD22534CA}">
      <dgm:prSet/>
      <dgm:spPr/>
      <dgm:t>
        <a:bodyPr/>
        <a:lstStyle/>
        <a:p>
          <a:endParaRPr lang="en-GB"/>
        </a:p>
      </dgm:t>
    </dgm:pt>
    <dgm:pt modelId="{DEDFEA67-D60E-4FE1-8F7C-D79DDC21254E}">
      <dgm:prSet phldrT="[Text]" custT="1"/>
      <dgm:spPr/>
      <dgm:t>
        <a:bodyPr lIns="0" tIns="0" rIns="0" bIns="0"/>
        <a:lstStyle/>
        <a:p>
          <a:pPr algn="ctr"/>
          <a:r>
            <a:rPr lang="fr-LU" sz="1000" dirty="0" smtClean="0"/>
            <a:t>CRM</a:t>
          </a:r>
          <a:endParaRPr lang="en-GB" sz="1000" dirty="0"/>
        </a:p>
      </dgm:t>
    </dgm:pt>
    <dgm:pt modelId="{3FCCBAD4-3CB9-4736-BAC9-A16478C98013}" type="parTrans" cxnId="{5AC0B4BC-9298-454F-B968-659AD5B40525}">
      <dgm:prSet/>
      <dgm:spPr/>
      <dgm:t>
        <a:bodyPr/>
        <a:lstStyle/>
        <a:p>
          <a:endParaRPr lang="en-GB"/>
        </a:p>
      </dgm:t>
    </dgm:pt>
    <dgm:pt modelId="{BAA41577-295A-4B65-882B-5A5A236EB400}" type="sibTrans" cxnId="{5AC0B4BC-9298-454F-B968-659AD5B40525}">
      <dgm:prSet/>
      <dgm:spPr/>
      <dgm:t>
        <a:bodyPr/>
        <a:lstStyle/>
        <a:p>
          <a:endParaRPr lang="en-GB"/>
        </a:p>
      </dgm:t>
    </dgm:pt>
    <dgm:pt modelId="{ECBAEF51-C4C1-4ED4-8D4B-FA00619DD81B}">
      <dgm:prSet phldrT="[Text]" custT="1"/>
      <dgm:spPr/>
      <dgm:t>
        <a:bodyPr/>
        <a:lstStyle/>
        <a:p>
          <a:pPr algn="ctr"/>
          <a:r>
            <a:rPr lang="fr-LU" sz="1000" dirty="0" smtClean="0"/>
            <a:t>BI</a:t>
          </a:r>
          <a:endParaRPr lang="en-GB" sz="1000" dirty="0"/>
        </a:p>
      </dgm:t>
    </dgm:pt>
    <dgm:pt modelId="{DC9F55AC-9BD5-4950-9D17-81A5EB109CE3}" type="parTrans" cxnId="{4E39D0FF-AF32-4B18-818B-F761D16C9338}">
      <dgm:prSet/>
      <dgm:spPr/>
      <dgm:t>
        <a:bodyPr/>
        <a:lstStyle/>
        <a:p>
          <a:endParaRPr lang="en-GB"/>
        </a:p>
      </dgm:t>
    </dgm:pt>
    <dgm:pt modelId="{3F546A07-87C2-4AF0-82A1-CFAC0318CC70}" type="sibTrans" cxnId="{4E39D0FF-AF32-4B18-818B-F761D16C9338}">
      <dgm:prSet/>
      <dgm:spPr/>
      <dgm:t>
        <a:bodyPr/>
        <a:lstStyle/>
        <a:p>
          <a:endParaRPr lang="en-GB"/>
        </a:p>
      </dgm:t>
    </dgm:pt>
    <dgm:pt modelId="{B4AF395E-E802-425B-A4B2-8B98C0DA8976}">
      <dgm:prSet phldrT="[Text]" custT="1"/>
      <dgm:spPr/>
      <dgm:t>
        <a:bodyPr/>
        <a:lstStyle/>
        <a:p>
          <a:pPr algn="ctr"/>
          <a:r>
            <a:rPr lang="fr-LU" sz="1000" dirty="0" smtClean="0"/>
            <a:t>ERP</a:t>
          </a:r>
          <a:endParaRPr lang="en-GB" sz="1000" dirty="0"/>
        </a:p>
      </dgm:t>
    </dgm:pt>
    <dgm:pt modelId="{AA18A2C8-3A92-4073-A2EA-978A13426909}" type="parTrans" cxnId="{C8231B35-DE6B-4389-AF62-46014F338CAF}">
      <dgm:prSet/>
      <dgm:spPr/>
      <dgm:t>
        <a:bodyPr/>
        <a:lstStyle/>
        <a:p>
          <a:endParaRPr lang="en-GB"/>
        </a:p>
      </dgm:t>
    </dgm:pt>
    <dgm:pt modelId="{1C6CFF30-6FCC-48EF-9436-2AD67FDAF8C7}" type="sibTrans" cxnId="{C8231B35-DE6B-4389-AF62-46014F338CAF}">
      <dgm:prSet/>
      <dgm:spPr/>
      <dgm:t>
        <a:bodyPr/>
        <a:lstStyle/>
        <a:p>
          <a:endParaRPr lang="en-GB"/>
        </a:p>
      </dgm:t>
    </dgm:pt>
    <dgm:pt modelId="{637F440B-FF34-4E75-8896-46A896E98387}">
      <dgm:prSet phldrT="[Text]" custT="1"/>
      <dgm:spPr/>
      <dgm:t>
        <a:bodyPr/>
        <a:lstStyle/>
        <a:p>
          <a:r>
            <a:rPr lang="fr-LU" sz="1400" dirty="0" smtClean="0"/>
            <a:t>MÉTIER</a:t>
          </a:r>
          <a:endParaRPr lang="en-GB" sz="1050" dirty="0"/>
        </a:p>
      </dgm:t>
    </dgm:pt>
    <dgm:pt modelId="{40DB66D6-45C1-4C4A-9B50-A25F14FEEDD8}" type="parTrans" cxnId="{9D111C20-AF21-46C6-BDAE-4B363310474A}">
      <dgm:prSet/>
      <dgm:spPr/>
      <dgm:t>
        <a:bodyPr/>
        <a:lstStyle/>
        <a:p>
          <a:endParaRPr lang="en-GB"/>
        </a:p>
      </dgm:t>
    </dgm:pt>
    <dgm:pt modelId="{0378631A-FCEC-4C8C-A98F-40C976ACDAFA}" type="sibTrans" cxnId="{9D111C20-AF21-46C6-BDAE-4B363310474A}">
      <dgm:prSet/>
      <dgm:spPr/>
      <dgm:t>
        <a:bodyPr/>
        <a:lstStyle/>
        <a:p>
          <a:endParaRPr lang="en-GB"/>
        </a:p>
      </dgm:t>
    </dgm:pt>
    <dgm:pt modelId="{EA58D21A-65BD-4F0A-95C0-B6650D4BA1FB}">
      <dgm:prSet phldrT="[Text]" custT="1"/>
      <dgm:spPr/>
      <dgm:t>
        <a:bodyPr/>
        <a:lstStyle/>
        <a:p>
          <a:pPr algn="ctr"/>
          <a:r>
            <a:rPr lang="fr-LU" sz="1050" dirty="0" smtClean="0"/>
            <a:t>Mobilité</a:t>
          </a:r>
          <a:endParaRPr lang="en-GB" sz="1050" dirty="0"/>
        </a:p>
      </dgm:t>
    </dgm:pt>
    <dgm:pt modelId="{AAAF17CF-77CA-42B0-AF32-99156A4F4F29}" type="parTrans" cxnId="{13FF3662-8132-428A-9B1A-A8CD410EA1ED}">
      <dgm:prSet/>
      <dgm:spPr/>
      <dgm:t>
        <a:bodyPr/>
        <a:lstStyle/>
        <a:p>
          <a:endParaRPr lang="en-GB"/>
        </a:p>
      </dgm:t>
    </dgm:pt>
    <dgm:pt modelId="{E7DCC8CA-1436-416F-9E55-0F83F377ACA8}" type="sibTrans" cxnId="{13FF3662-8132-428A-9B1A-A8CD410EA1ED}">
      <dgm:prSet/>
      <dgm:spPr/>
      <dgm:t>
        <a:bodyPr/>
        <a:lstStyle/>
        <a:p>
          <a:endParaRPr lang="en-GB"/>
        </a:p>
      </dgm:t>
    </dgm:pt>
    <dgm:pt modelId="{3A4B912C-924C-4B2A-9A8D-271D5569C63C}">
      <dgm:prSet phldrT="[Text]" custT="1"/>
      <dgm:spPr/>
      <dgm:t>
        <a:bodyPr/>
        <a:lstStyle/>
        <a:p>
          <a:pPr algn="ctr"/>
          <a:r>
            <a:rPr lang="fr-LU" sz="1050" dirty="0" smtClean="0"/>
            <a:t>Télécom</a:t>
          </a:r>
          <a:endParaRPr lang="en-GB" sz="1050" dirty="0"/>
        </a:p>
      </dgm:t>
    </dgm:pt>
    <dgm:pt modelId="{1BC6AFAC-733E-4488-A52E-518ABFB11BB4}" type="parTrans" cxnId="{34AF7AC0-5C22-4609-A847-7389D1106F0E}">
      <dgm:prSet/>
      <dgm:spPr/>
      <dgm:t>
        <a:bodyPr/>
        <a:lstStyle/>
        <a:p>
          <a:endParaRPr lang="en-GB"/>
        </a:p>
      </dgm:t>
    </dgm:pt>
    <dgm:pt modelId="{64D96B0A-B241-4A02-81C0-D2B9AE79356B}" type="sibTrans" cxnId="{34AF7AC0-5C22-4609-A847-7389D1106F0E}">
      <dgm:prSet/>
      <dgm:spPr/>
      <dgm:t>
        <a:bodyPr/>
        <a:lstStyle/>
        <a:p>
          <a:endParaRPr lang="en-GB"/>
        </a:p>
      </dgm:t>
    </dgm:pt>
    <dgm:pt modelId="{28F2766A-A498-4125-B658-A2E9B1B10A61}">
      <dgm:prSet phldrT="[Text]" custT="1"/>
      <dgm:spPr/>
      <dgm:t>
        <a:bodyPr/>
        <a:lstStyle/>
        <a:p>
          <a:pPr algn="ctr"/>
          <a:r>
            <a:rPr lang="fr-LU" sz="1300" dirty="0" smtClean="0"/>
            <a:t>devis</a:t>
          </a:r>
          <a:endParaRPr lang="en-GB" sz="1300" dirty="0"/>
        </a:p>
      </dgm:t>
    </dgm:pt>
    <dgm:pt modelId="{C4EF012F-BD4A-4B55-B682-AF5AE6D28F7E}" type="parTrans" cxnId="{CBBD2815-B6D0-485F-BB8B-1FD899A7B9D6}">
      <dgm:prSet/>
      <dgm:spPr/>
      <dgm:t>
        <a:bodyPr/>
        <a:lstStyle/>
        <a:p>
          <a:endParaRPr lang="en-GB"/>
        </a:p>
      </dgm:t>
    </dgm:pt>
    <dgm:pt modelId="{4F7705E1-44BE-4346-A834-DF594CF7CB76}" type="sibTrans" cxnId="{CBBD2815-B6D0-485F-BB8B-1FD899A7B9D6}">
      <dgm:prSet/>
      <dgm:spPr/>
      <dgm:t>
        <a:bodyPr/>
        <a:lstStyle/>
        <a:p>
          <a:endParaRPr lang="en-GB"/>
        </a:p>
      </dgm:t>
    </dgm:pt>
    <dgm:pt modelId="{E0E4B639-22A5-4F6D-B4FF-CEDBD1E4C89C}">
      <dgm:prSet phldrT="[Text]" custT="1"/>
      <dgm:spPr/>
      <dgm:t>
        <a:bodyPr/>
        <a:lstStyle/>
        <a:p>
          <a:pPr algn="ctr"/>
          <a:r>
            <a:rPr lang="fr-LU" sz="1300" dirty="0" err="1" smtClean="0"/>
            <a:t>facturat</a:t>
          </a:r>
          <a:r>
            <a:rPr lang="fr-LU" sz="1300" dirty="0" smtClean="0"/>
            <a:t>.</a:t>
          </a:r>
          <a:endParaRPr lang="en-GB" sz="1300" dirty="0"/>
        </a:p>
      </dgm:t>
    </dgm:pt>
    <dgm:pt modelId="{317F0531-CCFC-4EE8-B242-2CDEDA3E1415}" type="parTrans" cxnId="{F167FD07-393C-4364-A64F-0124D36C10D2}">
      <dgm:prSet/>
      <dgm:spPr/>
      <dgm:t>
        <a:bodyPr/>
        <a:lstStyle/>
        <a:p>
          <a:endParaRPr lang="en-GB"/>
        </a:p>
      </dgm:t>
    </dgm:pt>
    <dgm:pt modelId="{AAB0D65E-BC69-4B1B-B173-2E0BA21DB2F4}" type="sibTrans" cxnId="{F167FD07-393C-4364-A64F-0124D36C10D2}">
      <dgm:prSet/>
      <dgm:spPr/>
      <dgm:t>
        <a:bodyPr/>
        <a:lstStyle/>
        <a:p>
          <a:endParaRPr lang="en-GB"/>
        </a:p>
      </dgm:t>
    </dgm:pt>
    <dgm:pt modelId="{002EDFF0-527A-4E2B-959A-7B48929B4C9F}">
      <dgm:prSet phldrT="[Text]" custT="1"/>
      <dgm:spPr/>
      <dgm:t>
        <a:bodyPr/>
        <a:lstStyle/>
        <a:p>
          <a:pPr algn="ctr"/>
          <a:r>
            <a:rPr lang="fr-LU" sz="1300" dirty="0" smtClean="0"/>
            <a:t>pointage</a:t>
          </a:r>
          <a:endParaRPr lang="en-GB" sz="1300" dirty="0"/>
        </a:p>
      </dgm:t>
    </dgm:pt>
    <dgm:pt modelId="{7F72ABA9-C960-47B3-B1D8-2B62ABDBB5AF}" type="parTrans" cxnId="{32C6CC9C-6126-46E9-8CFE-2FDD8017564B}">
      <dgm:prSet/>
      <dgm:spPr/>
      <dgm:t>
        <a:bodyPr/>
        <a:lstStyle/>
        <a:p>
          <a:endParaRPr lang="en-GB"/>
        </a:p>
      </dgm:t>
    </dgm:pt>
    <dgm:pt modelId="{55D11D6E-2F41-412F-B59F-7DBD41884680}" type="sibTrans" cxnId="{32C6CC9C-6126-46E9-8CFE-2FDD8017564B}">
      <dgm:prSet/>
      <dgm:spPr/>
      <dgm:t>
        <a:bodyPr/>
        <a:lstStyle/>
        <a:p>
          <a:endParaRPr lang="en-GB"/>
        </a:p>
      </dgm:t>
    </dgm:pt>
    <dgm:pt modelId="{3381C9FF-6E38-4947-8191-2DDC3429AF4C}">
      <dgm:prSet/>
      <dgm:spPr/>
      <dgm:t>
        <a:bodyPr/>
        <a:lstStyle/>
        <a:p>
          <a:r>
            <a:rPr lang="fr-LU" dirty="0" smtClean="0"/>
            <a:t>SÉCURITÉ</a:t>
          </a:r>
          <a:endParaRPr lang="en-GB" dirty="0"/>
        </a:p>
      </dgm:t>
    </dgm:pt>
    <dgm:pt modelId="{739E2965-3374-46DC-9E6F-853B51F9B1BA}" type="parTrans" cxnId="{4CBEF88D-FB13-4C50-A307-DEC2BA718F30}">
      <dgm:prSet/>
      <dgm:spPr/>
      <dgm:t>
        <a:bodyPr/>
        <a:lstStyle/>
        <a:p>
          <a:endParaRPr lang="en-GB"/>
        </a:p>
      </dgm:t>
    </dgm:pt>
    <dgm:pt modelId="{ED59F912-F7B9-49CD-8F12-DDD6A56D511E}" type="sibTrans" cxnId="{4CBEF88D-FB13-4C50-A307-DEC2BA718F30}">
      <dgm:prSet/>
      <dgm:spPr/>
      <dgm:t>
        <a:bodyPr/>
        <a:lstStyle/>
        <a:p>
          <a:endParaRPr lang="en-GB"/>
        </a:p>
      </dgm:t>
    </dgm:pt>
    <dgm:pt modelId="{95014306-3848-42F1-95E1-978CAF003C55}">
      <dgm:prSet phldrT="[Text]" custT="1"/>
      <dgm:spPr/>
      <dgm:t>
        <a:bodyPr/>
        <a:lstStyle/>
        <a:p>
          <a:pPr algn="ctr"/>
          <a:r>
            <a:rPr lang="fr-LU" sz="1600" dirty="0" smtClean="0"/>
            <a:t>COMM.</a:t>
          </a:r>
          <a:endParaRPr lang="en-GB" sz="1600" dirty="0"/>
        </a:p>
      </dgm:t>
    </dgm:pt>
    <dgm:pt modelId="{B02792A5-0B3C-471D-86E5-2F7200114876}" type="sibTrans" cxnId="{955BF12D-5B1C-4722-A997-5B009FD1A9DE}">
      <dgm:prSet/>
      <dgm:spPr/>
      <dgm:t>
        <a:bodyPr/>
        <a:lstStyle/>
        <a:p>
          <a:endParaRPr lang="en-GB"/>
        </a:p>
      </dgm:t>
    </dgm:pt>
    <dgm:pt modelId="{B655CBBD-43C8-4F70-8110-5B771644B17C}" type="parTrans" cxnId="{955BF12D-5B1C-4722-A997-5B009FD1A9DE}">
      <dgm:prSet/>
      <dgm:spPr/>
      <dgm:t>
        <a:bodyPr/>
        <a:lstStyle/>
        <a:p>
          <a:endParaRPr lang="en-GB"/>
        </a:p>
      </dgm:t>
    </dgm:pt>
    <dgm:pt modelId="{E9C670AE-A463-4D8F-9CF6-16542969C038}" type="pres">
      <dgm:prSet presAssocID="{2439542E-225B-46E1-AB6D-AB254FFC66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6A7649-BE52-40C5-A6B1-66E23943FDAA}" type="pres">
      <dgm:prSet presAssocID="{A3E9C765-056B-41D5-8BA9-4209AEF7C9C2}" presName="centerShape" presStyleLbl="node0" presStyleIdx="0" presStyleCnt="1" custScaleX="139678" custScaleY="139678"/>
      <dgm:spPr/>
      <dgm:t>
        <a:bodyPr/>
        <a:lstStyle/>
        <a:p>
          <a:endParaRPr lang="en-GB"/>
        </a:p>
      </dgm:t>
    </dgm:pt>
    <dgm:pt modelId="{F7FEA6D5-D50E-4515-AE12-361BA8B5F8F2}" type="pres">
      <dgm:prSet presAssocID="{7739D804-F1AD-4DAE-9773-D90698AE30B0}" presName="Name9" presStyleLbl="parChTrans1D2" presStyleIdx="0" presStyleCnt="7"/>
      <dgm:spPr/>
      <dgm:t>
        <a:bodyPr/>
        <a:lstStyle/>
        <a:p>
          <a:endParaRPr lang="en-GB"/>
        </a:p>
      </dgm:t>
    </dgm:pt>
    <dgm:pt modelId="{08B72EE7-C5DF-4D3F-83D0-0098F431C40D}" type="pres">
      <dgm:prSet presAssocID="{7739D804-F1AD-4DAE-9773-D90698AE30B0}" presName="connTx" presStyleLbl="parChTrans1D2" presStyleIdx="0" presStyleCnt="7"/>
      <dgm:spPr/>
      <dgm:t>
        <a:bodyPr/>
        <a:lstStyle/>
        <a:p>
          <a:endParaRPr lang="en-GB"/>
        </a:p>
      </dgm:t>
    </dgm:pt>
    <dgm:pt modelId="{A0CC8BAC-8C7E-46CE-879C-AE2A523095A1}" type="pres">
      <dgm:prSet presAssocID="{D28E0A08-1234-404B-8A83-D9883BF5ED5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75977B-0FE6-4725-A037-5ABEE8620C4D}" type="pres">
      <dgm:prSet presAssocID="{A5406F72-3EAD-4687-A02C-B5E0B7BE150D}" presName="Name9" presStyleLbl="parChTrans1D2" presStyleIdx="1" presStyleCnt="7"/>
      <dgm:spPr/>
      <dgm:t>
        <a:bodyPr/>
        <a:lstStyle/>
        <a:p>
          <a:endParaRPr lang="en-GB"/>
        </a:p>
      </dgm:t>
    </dgm:pt>
    <dgm:pt modelId="{EA3ABE2E-DD12-4DA5-A4DE-867B3FDF3E3B}" type="pres">
      <dgm:prSet presAssocID="{A5406F72-3EAD-4687-A02C-B5E0B7BE150D}" presName="connTx" presStyleLbl="parChTrans1D2" presStyleIdx="1" presStyleCnt="7"/>
      <dgm:spPr/>
      <dgm:t>
        <a:bodyPr/>
        <a:lstStyle/>
        <a:p>
          <a:endParaRPr lang="en-GB"/>
        </a:p>
      </dgm:t>
    </dgm:pt>
    <dgm:pt modelId="{E4CFB383-6F1B-4A71-B65D-6BBD9B755142}" type="pres">
      <dgm:prSet presAssocID="{D2D6D57D-D5D7-436B-B161-871684041A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4DD0CB-7746-46F2-AC86-C1839E075218}" type="pres">
      <dgm:prSet presAssocID="{56902418-1EF0-4461-A3EC-40394D052118}" presName="Name9" presStyleLbl="parChTrans1D2" presStyleIdx="2" presStyleCnt="7"/>
      <dgm:spPr/>
      <dgm:t>
        <a:bodyPr/>
        <a:lstStyle/>
        <a:p>
          <a:endParaRPr lang="en-GB"/>
        </a:p>
      </dgm:t>
    </dgm:pt>
    <dgm:pt modelId="{46D5BE31-0290-4B42-9212-D541DC894096}" type="pres">
      <dgm:prSet presAssocID="{56902418-1EF0-4461-A3EC-40394D052118}" presName="connTx" presStyleLbl="parChTrans1D2" presStyleIdx="2" presStyleCnt="7"/>
      <dgm:spPr/>
      <dgm:t>
        <a:bodyPr/>
        <a:lstStyle/>
        <a:p>
          <a:endParaRPr lang="en-GB"/>
        </a:p>
      </dgm:t>
    </dgm:pt>
    <dgm:pt modelId="{3091BF67-C8BA-42EF-A778-1AF220D0BA2E}" type="pres">
      <dgm:prSet presAssocID="{C6E457E0-B0AC-4604-9A59-EB7DDFC7A3A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DCFEEB-5008-4957-B5D0-8394F39F3671}" type="pres">
      <dgm:prSet presAssocID="{2CD1F266-098B-4BD1-AEA3-CBF1863A9AE8}" presName="Name9" presStyleLbl="parChTrans1D2" presStyleIdx="3" presStyleCnt="7"/>
      <dgm:spPr/>
      <dgm:t>
        <a:bodyPr/>
        <a:lstStyle/>
        <a:p>
          <a:endParaRPr lang="en-GB"/>
        </a:p>
      </dgm:t>
    </dgm:pt>
    <dgm:pt modelId="{19CE358C-8A77-4F90-8A51-E3BD4284AC62}" type="pres">
      <dgm:prSet presAssocID="{2CD1F266-098B-4BD1-AEA3-CBF1863A9AE8}" presName="connTx" presStyleLbl="parChTrans1D2" presStyleIdx="3" presStyleCnt="7"/>
      <dgm:spPr/>
      <dgm:t>
        <a:bodyPr/>
        <a:lstStyle/>
        <a:p>
          <a:endParaRPr lang="en-GB"/>
        </a:p>
      </dgm:t>
    </dgm:pt>
    <dgm:pt modelId="{64DB5FA7-0E16-429B-A7DC-9797546B6573}" type="pres">
      <dgm:prSet presAssocID="{6F168E66-0098-4EDE-B3F7-35ADFDDF6B3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D1DAF-06C4-4AF3-B312-ED3CC0BF7D68}" type="pres">
      <dgm:prSet presAssocID="{40DB66D6-45C1-4C4A-9B50-A25F14FEEDD8}" presName="Name9" presStyleLbl="parChTrans1D2" presStyleIdx="4" presStyleCnt="7"/>
      <dgm:spPr/>
      <dgm:t>
        <a:bodyPr/>
        <a:lstStyle/>
        <a:p>
          <a:endParaRPr lang="en-GB"/>
        </a:p>
      </dgm:t>
    </dgm:pt>
    <dgm:pt modelId="{42EF9F7A-DC3F-4658-811A-B0AE9B8A43EF}" type="pres">
      <dgm:prSet presAssocID="{40DB66D6-45C1-4C4A-9B50-A25F14FEEDD8}" presName="connTx" presStyleLbl="parChTrans1D2" presStyleIdx="4" presStyleCnt="7"/>
      <dgm:spPr/>
      <dgm:t>
        <a:bodyPr/>
        <a:lstStyle/>
        <a:p>
          <a:endParaRPr lang="en-GB"/>
        </a:p>
      </dgm:t>
    </dgm:pt>
    <dgm:pt modelId="{B23759FE-E8D6-4DEF-87E0-855ADF210C81}" type="pres">
      <dgm:prSet presAssocID="{637F440B-FF34-4E75-8896-46A896E983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3172BC-30CB-47D8-B281-54882894A936}" type="pres">
      <dgm:prSet presAssocID="{739E2965-3374-46DC-9E6F-853B51F9B1BA}" presName="Name9" presStyleLbl="parChTrans1D2" presStyleIdx="5" presStyleCnt="7"/>
      <dgm:spPr/>
      <dgm:t>
        <a:bodyPr/>
        <a:lstStyle/>
        <a:p>
          <a:endParaRPr lang="en-GB"/>
        </a:p>
      </dgm:t>
    </dgm:pt>
    <dgm:pt modelId="{4FEA8990-B0F8-48C7-8683-336D6CFB41E8}" type="pres">
      <dgm:prSet presAssocID="{739E2965-3374-46DC-9E6F-853B51F9B1BA}" presName="connTx" presStyleLbl="parChTrans1D2" presStyleIdx="5" presStyleCnt="7"/>
      <dgm:spPr/>
      <dgm:t>
        <a:bodyPr/>
        <a:lstStyle/>
        <a:p>
          <a:endParaRPr lang="en-GB"/>
        </a:p>
      </dgm:t>
    </dgm:pt>
    <dgm:pt modelId="{F9517B75-C2C4-445E-A2D7-E25C1B8E3567}" type="pres">
      <dgm:prSet presAssocID="{3381C9FF-6E38-4947-8191-2DDC3429AF4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62AE1-2F60-4A3B-B9EF-BAB2EFDD98A2}" type="pres">
      <dgm:prSet presAssocID="{B655CBBD-43C8-4F70-8110-5B771644B17C}" presName="Name9" presStyleLbl="parChTrans1D2" presStyleIdx="6" presStyleCnt="7"/>
      <dgm:spPr/>
      <dgm:t>
        <a:bodyPr/>
        <a:lstStyle/>
        <a:p>
          <a:endParaRPr lang="en-GB"/>
        </a:p>
      </dgm:t>
    </dgm:pt>
    <dgm:pt modelId="{61AA9165-0234-4101-B32A-B282CA1CE9F6}" type="pres">
      <dgm:prSet presAssocID="{B655CBBD-43C8-4F70-8110-5B771644B17C}" presName="connTx" presStyleLbl="parChTrans1D2" presStyleIdx="6" presStyleCnt="7"/>
      <dgm:spPr/>
      <dgm:t>
        <a:bodyPr/>
        <a:lstStyle/>
        <a:p>
          <a:endParaRPr lang="en-GB"/>
        </a:p>
      </dgm:t>
    </dgm:pt>
    <dgm:pt modelId="{4EB7F4CF-1F15-4FD9-BED3-66A2A4221FBD}" type="pres">
      <dgm:prSet presAssocID="{95014306-3848-42F1-95E1-978CAF003C5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FE903F-1ED4-4B7F-9281-DA8B4A520753}" type="presOf" srcId="{56902418-1EF0-4461-A3EC-40394D052118}" destId="{46D5BE31-0290-4B42-9212-D541DC894096}" srcOrd="1" destOrd="0" presId="urn:microsoft.com/office/officeart/2005/8/layout/radial1"/>
    <dgm:cxn modelId="{5BE04FBD-2142-416F-B2F9-65AEF5149B04}" type="presOf" srcId="{7739D804-F1AD-4DAE-9773-D90698AE30B0}" destId="{F7FEA6D5-D50E-4515-AE12-361BA8B5F8F2}" srcOrd="0" destOrd="0" presId="urn:microsoft.com/office/officeart/2005/8/layout/radial1"/>
    <dgm:cxn modelId="{7405B6A0-5048-499F-B605-A5C0F0B98EDC}" type="presOf" srcId="{A5406F72-3EAD-4687-A02C-B5E0B7BE150D}" destId="{EA3ABE2E-DD12-4DA5-A4DE-867B3FDF3E3B}" srcOrd="1" destOrd="0" presId="urn:microsoft.com/office/officeart/2005/8/layout/radial1"/>
    <dgm:cxn modelId="{10DDA2A1-BF3E-47DE-A257-3E7FCC42F957}" type="presOf" srcId="{3381C9FF-6E38-4947-8191-2DDC3429AF4C}" destId="{F9517B75-C2C4-445E-A2D7-E25C1B8E3567}" srcOrd="0" destOrd="0" presId="urn:microsoft.com/office/officeart/2005/8/layout/radial1"/>
    <dgm:cxn modelId="{EA260598-E386-48D9-B451-3C1020DE41A3}" srcId="{D28E0A08-1234-404B-8A83-D9883BF5ED51}" destId="{BC0EBECA-11AF-4F48-B716-3BA7E88711D8}" srcOrd="1" destOrd="0" parTransId="{84259241-7AEB-4D9C-8219-38FEA8E1C686}" sibTransId="{E5C9F94D-6C6C-4B26-A31F-7DB2F1DAEA5D}"/>
    <dgm:cxn modelId="{9D111C20-AF21-46C6-BDAE-4B363310474A}" srcId="{A3E9C765-056B-41D5-8BA9-4209AEF7C9C2}" destId="{637F440B-FF34-4E75-8896-46A896E98387}" srcOrd="4" destOrd="0" parTransId="{40DB66D6-45C1-4C4A-9B50-A25F14FEEDD8}" sibTransId="{0378631A-FCEC-4C8C-A98F-40C976ACDAFA}"/>
    <dgm:cxn modelId="{34AF7AC0-5C22-4609-A847-7389D1106F0E}" srcId="{95014306-3848-42F1-95E1-978CAF003C55}" destId="{3A4B912C-924C-4B2A-9A8D-271D5569C63C}" srcOrd="1" destOrd="0" parTransId="{1BC6AFAC-733E-4488-A52E-518ABFB11BB4}" sibTransId="{64D96B0A-B241-4A02-81C0-D2B9AE79356B}"/>
    <dgm:cxn modelId="{77DF53F4-95FD-431A-9973-74C384306E01}" type="presOf" srcId="{40DB66D6-45C1-4C4A-9B50-A25F14FEEDD8}" destId="{17FD1DAF-06C4-4AF3-B312-ED3CC0BF7D68}" srcOrd="0" destOrd="0" presId="urn:microsoft.com/office/officeart/2005/8/layout/radial1"/>
    <dgm:cxn modelId="{D1D02E0B-8365-42CC-A9E0-3DFCF0E81446}" type="presOf" srcId="{D2D6D57D-D5D7-436B-B161-871684041AF6}" destId="{E4CFB383-6F1B-4A71-B65D-6BBD9B755142}" srcOrd="0" destOrd="0" presId="urn:microsoft.com/office/officeart/2005/8/layout/radial1"/>
    <dgm:cxn modelId="{CBBD2815-B6D0-485F-BB8B-1FD899A7B9D6}" srcId="{D2D6D57D-D5D7-436B-B161-871684041AF6}" destId="{28F2766A-A498-4125-B658-A2E9B1B10A61}" srcOrd="0" destOrd="0" parTransId="{C4EF012F-BD4A-4B55-B682-AF5AE6D28F7E}" sibTransId="{4F7705E1-44BE-4346-A834-DF594CF7CB76}"/>
    <dgm:cxn modelId="{C7D39E5A-9E26-4F88-B0FA-D1D0153998D6}" type="presOf" srcId="{2439542E-225B-46E1-AB6D-AB254FFC66D3}" destId="{E9C670AE-A463-4D8F-9CF6-16542969C038}" srcOrd="0" destOrd="0" presId="urn:microsoft.com/office/officeart/2005/8/layout/radial1"/>
    <dgm:cxn modelId="{4CBEF88D-FB13-4C50-A307-DEC2BA718F30}" srcId="{A3E9C765-056B-41D5-8BA9-4209AEF7C9C2}" destId="{3381C9FF-6E38-4947-8191-2DDC3429AF4C}" srcOrd="5" destOrd="0" parTransId="{739E2965-3374-46DC-9E6F-853B51F9B1BA}" sibTransId="{ED59F912-F7B9-49CD-8F12-DDD6A56D511E}"/>
    <dgm:cxn modelId="{21932A51-921D-4206-A7FB-75493128B5F0}" type="presOf" srcId="{D28E0A08-1234-404B-8A83-D9883BF5ED51}" destId="{A0CC8BAC-8C7E-46CE-879C-AE2A523095A1}" srcOrd="0" destOrd="0" presId="urn:microsoft.com/office/officeart/2005/8/layout/radial1"/>
    <dgm:cxn modelId="{592381DD-68F8-455E-965A-F140D0A80C59}" type="presOf" srcId="{A5406F72-3EAD-4687-A02C-B5E0B7BE150D}" destId="{CA75977B-0FE6-4725-A037-5ABEE8620C4D}" srcOrd="0" destOrd="0" presId="urn:microsoft.com/office/officeart/2005/8/layout/radial1"/>
    <dgm:cxn modelId="{D64D8333-6596-4F6C-8660-73B19521032A}" type="presOf" srcId="{DEDFEA67-D60E-4FE1-8F7C-D79DDC21254E}" destId="{A0CC8BAC-8C7E-46CE-879C-AE2A523095A1}" srcOrd="0" destOrd="3" presId="urn:microsoft.com/office/officeart/2005/8/layout/radial1"/>
    <dgm:cxn modelId="{32C6CC9C-6126-46E9-8CFE-2FDD8017564B}" srcId="{D2D6D57D-D5D7-436B-B161-871684041AF6}" destId="{002EDFF0-527A-4E2B-959A-7B48929B4C9F}" srcOrd="2" destOrd="0" parTransId="{7F72ABA9-C960-47B3-B1D8-2B62ABDBB5AF}" sibTransId="{55D11D6E-2F41-412F-B59F-7DBD41884680}"/>
    <dgm:cxn modelId="{62977A51-B95B-41DF-A118-166628E90083}" type="presOf" srcId="{A3E9C765-056B-41D5-8BA9-4209AEF7C9C2}" destId="{076A7649-BE52-40C5-A6B1-66E23943FDAA}" srcOrd="0" destOrd="0" presId="urn:microsoft.com/office/officeart/2005/8/layout/radial1"/>
    <dgm:cxn modelId="{E3EDDB5C-2219-498E-B131-DFEF47090DFE}" type="presOf" srcId="{ECBAEF51-C4C1-4ED4-8D4B-FA00619DD81B}" destId="{3091BF67-C8BA-42EF-A778-1AF220D0BA2E}" srcOrd="0" destOrd="1" presId="urn:microsoft.com/office/officeart/2005/8/layout/radial1"/>
    <dgm:cxn modelId="{C8231B35-DE6B-4389-AF62-46014F338CAF}" srcId="{C6E457E0-B0AC-4604-9A59-EB7DDFC7A3AE}" destId="{B4AF395E-E802-425B-A4B2-8B98C0DA8976}" srcOrd="1" destOrd="0" parTransId="{AA18A2C8-3A92-4073-A2EA-978A13426909}" sibTransId="{1C6CFF30-6FCC-48EF-9436-2AD67FDAF8C7}"/>
    <dgm:cxn modelId="{5D0ECD5B-3F0E-4190-828E-E99493CCE488}" srcId="{2439542E-225B-46E1-AB6D-AB254FFC66D3}" destId="{A3E9C765-056B-41D5-8BA9-4209AEF7C9C2}" srcOrd="0" destOrd="0" parTransId="{402BA509-4CD8-40BC-A015-79DED0B0745C}" sibTransId="{352BFCAC-F0C5-4E04-A4AD-ED15A96F9458}"/>
    <dgm:cxn modelId="{AC91576D-4E18-4BBF-A7EC-EA4199ACA24F}" type="presOf" srcId="{739E2965-3374-46DC-9E6F-853B51F9B1BA}" destId="{4FEA8990-B0F8-48C7-8683-336D6CFB41E8}" srcOrd="1" destOrd="0" presId="urn:microsoft.com/office/officeart/2005/8/layout/radial1"/>
    <dgm:cxn modelId="{3C37630B-7DC2-4869-AFEC-11611F116D95}" type="presOf" srcId="{BC0EBECA-11AF-4F48-B716-3BA7E88711D8}" destId="{A0CC8BAC-8C7E-46CE-879C-AE2A523095A1}" srcOrd="0" destOrd="2" presId="urn:microsoft.com/office/officeart/2005/8/layout/radial1"/>
    <dgm:cxn modelId="{F0DED583-AA82-420E-B624-2E0A40438A53}" type="presOf" srcId="{95014306-3848-42F1-95E1-978CAF003C55}" destId="{4EB7F4CF-1F15-4FD9-BED3-66A2A4221FBD}" srcOrd="0" destOrd="0" presId="urn:microsoft.com/office/officeart/2005/8/layout/radial1"/>
    <dgm:cxn modelId="{2BA62B80-9D21-45CC-99D1-CB168DB6C89E}" type="presOf" srcId="{7739D804-F1AD-4DAE-9773-D90698AE30B0}" destId="{08B72EE7-C5DF-4D3F-83D0-0098F431C40D}" srcOrd="1" destOrd="0" presId="urn:microsoft.com/office/officeart/2005/8/layout/radial1"/>
    <dgm:cxn modelId="{995FB880-29DC-4E71-9E5A-8DB46965BC9E}" type="presOf" srcId="{B4AF395E-E802-425B-A4B2-8B98C0DA8976}" destId="{3091BF67-C8BA-42EF-A778-1AF220D0BA2E}" srcOrd="0" destOrd="2" presId="urn:microsoft.com/office/officeart/2005/8/layout/radial1"/>
    <dgm:cxn modelId="{C518FCCD-600A-47A9-B7E7-73432A387FD9}" type="presOf" srcId="{28F2766A-A498-4125-B658-A2E9B1B10A61}" destId="{E4CFB383-6F1B-4A71-B65D-6BBD9B755142}" srcOrd="0" destOrd="1" presId="urn:microsoft.com/office/officeart/2005/8/layout/radial1"/>
    <dgm:cxn modelId="{955BF12D-5B1C-4722-A997-5B009FD1A9DE}" srcId="{A3E9C765-056B-41D5-8BA9-4209AEF7C9C2}" destId="{95014306-3848-42F1-95E1-978CAF003C55}" srcOrd="6" destOrd="0" parTransId="{B655CBBD-43C8-4F70-8110-5B771644B17C}" sibTransId="{B02792A5-0B3C-471D-86E5-2F7200114876}"/>
    <dgm:cxn modelId="{5A36C5D1-FCCD-45F9-B88D-286F9A8381B9}" type="presOf" srcId="{56902418-1EF0-4461-A3EC-40394D052118}" destId="{DA4DD0CB-7746-46F2-AC86-C1839E075218}" srcOrd="0" destOrd="0" presId="urn:microsoft.com/office/officeart/2005/8/layout/radial1"/>
    <dgm:cxn modelId="{F167FD07-393C-4364-A64F-0124D36C10D2}" srcId="{D2D6D57D-D5D7-436B-B161-871684041AF6}" destId="{E0E4B639-22A5-4F6D-B4FF-CEDBD1E4C89C}" srcOrd="1" destOrd="0" parTransId="{317F0531-CCFC-4EE8-B242-2CDEDA3E1415}" sibTransId="{AAB0D65E-BC69-4B1B-B173-2E0BA21DB2F4}"/>
    <dgm:cxn modelId="{8374396B-7AFB-4CB9-B0B0-5708F1226DD4}" type="presOf" srcId="{B655CBBD-43C8-4F70-8110-5B771644B17C}" destId="{85862AE1-2F60-4A3B-B9EF-BAB2EFDD98A2}" srcOrd="0" destOrd="0" presId="urn:microsoft.com/office/officeart/2005/8/layout/radial1"/>
    <dgm:cxn modelId="{F304062B-513A-4DA3-8424-93FE1958315D}" type="presOf" srcId="{2CD1F266-098B-4BD1-AEA3-CBF1863A9AE8}" destId="{19CE358C-8A77-4F90-8A51-E3BD4284AC62}" srcOrd="1" destOrd="0" presId="urn:microsoft.com/office/officeart/2005/8/layout/radial1"/>
    <dgm:cxn modelId="{05A9EA40-E190-4FBC-B8A2-61C27A0EA222}" srcId="{D28E0A08-1234-404B-8A83-D9883BF5ED51}" destId="{94A9D51D-0A5A-44FA-961A-22B9B03106C2}" srcOrd="0" destOrd="0" parTransId="{EA27CBB7-F9C3-4555-872B-A36A4236430F}" sibTransId="{DF286A1D-ACD4-4225-94F7-A5A084FF90A0}"/>
    <dgm:cxn modelId="{0C1B7C66-FEB8-48E9-B9A4-01D6734EC0E8}" type="presOf" srcId="{E0E4B639-22A5-4F6D-B4FF-CEDBD1E4C89C}" destId="{E4CFB383-6F1B-4A71-B65D-6BBD9B755142}" srcOrd="0" destOrd="2" presId="urn:microsoft.com/office/officeart/2005/8/layout/radial1"/>
    <dgm:cxn modelId="{6D8FA541-B0EC-4499-8743-BA787B5E5AF2}" srcId="{A3E9C765-056B-41D5-8BA9-4209AEF7C9C2}" destId="{6F168E66-0098-4EDE-B3F7-35ADFDDF6B36}" srcOrd="3" destOrd="0" parTransId="{2CD1F266-098B-4BD1-AEA3-CBF1863A9AE8}" sibTransId="{182BD6F2-829D-447E-84F1-666B08998C76}"/>
    <dgm:cxn modelId="{71BABC6F-5626-4442-A33E-0FA4DE7511CA}" type="presOf" srcId="{EA58D21A-65BD-4F0A-95C0-B6650D4BA1FB}" destId="{4EB7F4CF-1F15-4FD9-BED3-66A2A4221FBD}" srcOrd="0" destOrd="1" presId="urn:microsoft.com/office/officeart/2005/8/layout/radial1"/>
    <dgm:cxn modelId="{E9313C39-0BE7-4DEC-8553-EF6A882C4D28}" type="presOf" srcId="{94A9D51D-0A5A-44FA-961A-22B9B03106C2}" destId="{A0CC8BAC-8C7E-46CE-879C-AE2A523095A1}" srcOrd="0" destOrd="1" presId="urn:microsoft.com/office/officeart/2005/8/layout/radial1"/>
    <dgm:cxn modelId="{5AC0B4BC-9298-454F-B968-659AD5B40525}" srcId="{D28E0A08-1234-404B-8A83-D9883BF5ED51}" destId="{DEDFEA67-D60E-4FE1-8F7C-D79DDC21254E}" srcOrd="2" destOrd="0" parTransId="{3FCCBAD4-3CB9-4736-BAC9-A16478C98013}" sibTransId="{BAA41577-295A-4B65-882B-5A5A236EB400}"/>
    <dgm:cxn modelId="{8E83699E-BEF2-4D6B-893E-A42600DF3AB6}" type="presOf" srcId="{2CD1F266-098B-4BD1-AEA3-CBF1863A9AE8}" destId="{6FDCFEEB-5008-4957-B5D0-8394F39F3671}" srcOrd="0" destOrd="0" presId="urn:microsoft.com/office/officeart/2005/8/layout/radial1"/>
    <dgm:cxn modelId="{A82227C6-F224-4C97-8EB4-6E0FD22534CA}" srcId="{A3E9C765-056B-41D5-8BA9-4209AEF7C9C2}" destId="{D2D6D57D-D5D7-436B-B161-871684041AF6}" srcOrd="1" destOrd="0" parTransId="{A5406F72-3EAD-4687-A02C-B5E0B7BE150D}" sibTransId="{AC5B12B2-1C30-489B-B4D8-FAD82A42C625}"/>
    <dgm:cxn modelId="{44F6849B-B36F-499B-8FD2-DDCEEA4EEAA2}" type="presOf" srcId="{002EDFF0-527A-4E2B-959A-7B48929B4C9F}" destId="{E4CFB383-6F1B-4A71-B65D-6BBD9B755142}" srcOrd="0" destOrd="3" presId="urn:microsoft.com/office/officeart/2005/8/layout/radial1"/>
    <dgm:cxn modelId="{741BF1FC-24A4-445C-AD74-5BB90316E146}" type="presOf" srcId="{637F440B-FF34-4E75-8896-46A896E98387}" destId="{B23759FE-E8D6-4DEF-87E0-855ADF210C81}" srcOrd="0" destOrd="0" presId="urn:microsoft.com/office/officeart/2005/8/layout/radial1"/>
    <dgm:cxn modelId="{D9038ACE-8BF7-4F7B-B1D5-6688A99AC4A3}" type="presOf" srcId="{40DB66D6-45C1-4C4A-9B50-A25F14FEEDD8}" destId="{42EF9F7A-DC3F-4658-811A-B0AE9B8A43EF}" srcOrd="1" destOrd="0" presId="urn:microsoft.com/office/officeart/2005/8/layout/radial1"/>
    <dgm:cxn modelId="{4E39D0FF-AF32-4B18-818B-F761D16C9338}" srcId="{C6E457E0-B0AC-4604-9A59-EB7DDFC7A3AE}" destId="{ECBAEF51-C4C1-4ED4-8D4B-FA00619DD81B}" srcOrd="0" destOrd="0" parTransId="{DC9F55AC-9BD5-4950-9D17-81A5EB109CE3}" sibTransId="{3F546A07-87C2-4AF0-82A1-CFAC0318CC70}"/>
    <dgm:cxn modelId="{13FF3662-8132-428A-9B1A-A8CD410EA1ED}" srcId="{95014306-3848-42F1-95E1-978CAF003C55}" destId="{EA58D21A-65BD-4F0A-95C0-B6650D4BA1FB}" srcOrd="0" destOrd="0" parTransId="{AAAF17CF-77CA-42B0-AF32-99156A4F4F29}" sibTransId="{E7DCC8CA-1436-416F-9E55-0F83F377ACA8}"/>
    <dgm:cxn modelId="{CDD62358-7E5A-4B99-904D-0116C350BE4F}" srcId="{A3E9C765-056B-41D5-8BA9-4209AEF7C9C2}" destId="{C6E457E0-B0AC-4604-9A59-EB7DDFC7A3AE}" srcOrd="2" destOrd="0" parTransId="{56902418-1EF0-4461-A3EC-40394D052118}" sibTransId="{308B4508-15A6-4E85-AEFF-A328D22022F4}"/>
    <dgm:cxn modelId="{16E4AE4D-335F-4BB7-BF76-DB938FAFAF84}" type="presOf" srcId="{C6E457E0-B0AC-4604-9A59-EB7DDFC7A3AE}" destId="{3091BF67-C8BA-42EF-A778-1AF220D0BA2E}" srcOrd="0" destOrd="0" presId="urn:microsoft.com/office/officeart/2005/8/layout/radial1"/>
    <dgm:cxn modelId="{8D070901-4065-4663-8FF1-4A959F22C6B7}" type="presOf" srcId="{6F168E66-0098-4EDE-B3F7-35ADFDDF6B36}" destId="{64DB5FA7-0E16-429B-A7DC-9797546B6573}" srcOrd="0" destOrd="0" presId="urn:microsoft.com/office/officeart/2005/8/layout/radial1"/>
    <dgm:cxn modelId="{0B5C01F7-8EFB-4147-8A7E-71405FD8D4FD}" type="presOf" srcId="{739E2965-3374-46DC-9E6F-853B51F9B1BA}" destId="{F63172BC-30CB-47D8-B281-54882894A936}" srcOrd="0" destOrd="0" presId="urn:microsoft.com/office/officeart/2005/8/layout/radial1"/>
    <dgm:cxn modelId="{C3F9A13B-9CA9-443D-B661-14F03952572D}" type="presOf" srcId="{B655CBBD-43C8-4F70-8110-5B771644B17C}" destId="{61AA9165-0234-4101-B32A-B282CA1CE9F6}" srcOrd="1" destOrd="0" presId="urn:microsoft.com/office/officeart/2005/8/layout/radial1"/>
    <dgm:cxn modelId="{89470653-2B20-4F50-B350-FF8AA7A2F098}" type="presOf" srcId="{3A4B912C-924C-4B2A-9A8D-271D5569C63C}" destId="{4EB7F4CF-1F15-4FD9-BED3-66A2A4221FBD}" srcOrd="0" destOrd="2" presId="urn:microsoft.com/office/officeart/2005/8/layout/radial1"/>
    <dgm:cxn modelId="{608F749F-35BE-49F8-AB57-BA6ECEB3F754}" srcId="{A3E9C765-056B-41D5-8BA9-4209AEF7C9C2}" destId="{D28E0A08-1234-404B-8A83-D9883BF5ED51}" srcOrd="0" destOrd="0" parTransId="{7739D804-F1AD-4DAE-9773-D90698AE30B0}" sibTransId="{2AB5A517-FED4-4953-A321-408711EDFDBE}"/>
    <dgm:cxn modelId="{554EF6C3-D8F1-44AB-9914-2BE45F42426E}" type="presParOf" srcId="{E9C670AE-A463-4D8F-9CF6-16542969C038}" destId="{076A7649-BE52-40C5-A6B1-66E23943FDAA}" srcOrd="0" destOrd="0" presId="urn:microsoft.com/office/officeart/2005/8/layout/radial1"/>
    <dgm:cxn modelId="{48A2C6DC-2384-4A20-9E29-AC8E6EA8DF0C}" type="presParOf" srcId="{E9C670AE-A463-4D8F-9CF6-16542969C038}" destId="{F7FEA6D5-D50E-4515-AE12-361BA8B5F8F2}" srcOrd="1" destOrd="0" presId="urn:microsoft.com/office/officeart/2005/8/layout/radial1"/>
    <dgm:cxn modelId="{DE44C6D4-282D-45AC-A3B8-91B0C8773E8A}" type="presParOf" srcId="{F7FEA6D5-D50E-4515-AE12-361BA8B5F8F2}" destId="{08B72EE7-C5DF-4D3F-83D0-0098F431C40D}" srcOrd="0" destOrd="0" presId="urn:microsoft.com/office/officeart/2005/8/layout/radial1"/>
    <dgm:cxn modelId="{3A3C5DC3-3878-496A-90B5-D45253D70C01}" type="presParOf" srcId="{E9C670AE-A463-4D8F-9CF6-16542969C038}" destId="{A0CC8BAC-8C7E-46CE-879C-AE2A523095A1}" srcOrd="2" destOrd="0" presId="urn:microsoft.com/office/officeart/2005/8/layout/radial1"/>
    <dgm:cxn modelId="{A079E5F8-0B10-49E2-8203-FC0709B605FC}" type="presParOf" srcId="{E9C670AE-A463-4D8F-9CF6-16542969C038}" destId="{CA75977B-0FE6-4725-A037-5ABEE8620C4D}" srcOrd="3" destOrd="0" presId="urn:microsoft.com/office/officeart/2005/8/layout/radial1"/>
    <dgm:cxn modelId="{843C890E-6DEB-4B69-89B2-00C6B1346D93}" type="presParOf" srcId="{CA75977B-0FE6-4725-A037-5ABEE8620C4D}" destId="{EA3ABE2E-DD12-4DA5-A4DE-867B3FDF3E3B}" srcOrd="0" destOrd="0" presId="urn:microsoft.com/office/officeart/2005/8/layout/radial1"/>
    <dgm:cxn modelId="{F3C52982-718A-4E80-8569-AFD1511ABF88}" type="presParOf" srcId="{E9C670AE-A463-4D8F-9CF6-16542969C038}" destId="{E4CFB383-6F1B-4A71-B65D-6BBD9B755142}" srcOrd="4" destOrd="0" presId="urn:microsoft.com/office/officeart/2005/8/layout/radial1"/>
    <dgm:cxn modelId="{07BFD019-29D7-4ECD-AD15-76380AC6B7D3}" type="presParOf" srcId="{E9C670AE-A463-4D8F-9CF6-16542969C038}" destId="{DA4DD0CB-7746-46F2-AC86-C1839E075218}" srcOrd="5" destOrd="0" presId="urn:microsoft.com/office/officeart/2005/8/layout/radial1"/>
    <dgm:cxn modelId="{48956FE1-A622-4B9C-8438-BF8AB713A3AE}" type="presParOf" srcId="{DA4DD0CB-7746-46F2-AC86-C1839E075218}" destId="{46D5BE31-0290-4B42-9212-D541DC894096}" srcOrd="0" destOrd="0" presId="urn:microsoft.com/office/officeart/2005/8/layout/radial1"/>
    <dgm:cxn modelId="{412D9A5F-F9BA-442E-948E-5A16A4447F6A}" type="presParOf" srcId="{E9C670AE-A463-4D8F-9CF6-16542969C038}" destId="{3091BF67-C8BA-42EF-A778-1AF220D0BA2E}" srcOrd="6" destOrd="0" presId="urn:microsoft.com/office/officeart/2005/8/layout/radial1"/>
    <dgm:cxn modelId="{1D06D5F9-1CC9-41B1-8A25-2C380556B8EC}" type="presParOf" srcId="{E9C670AE-A463-4D8F-9CF6-16542969C038}" destId="{6FDCFEEB-5008-4957-B5D0-8394F39F3671}" srcOrd="7" destOrd="0" presId="urn:microsoft.com/office/officeart/2005/8/layout/radial1"/>
    <dgm:cxn modelId="{68BA0C82-D01A-4CC7-ADDB-569BC280A74C}" type="presParOf" srcId="{6FDCFEEB-5008-4957-B5D0-8394F39F3671}" destId="{19CE358C-8A77-4F90-8A51-E3BD4284AC62}" srcOrd="0" destOrd="0" presId="urn:microsoft.com/office/officeart/2005/8/layout/radial1"/>
    <dgm:cxn modelId="{19993ECF-9048-47F3-B62B-3665E7B67B85}" type="presParOf" srcId="{E9C670AE-A463-4D8F-9CF6-16542969C038}" destId="{64DB5FA7-0E16-429B-A7DC-9797546B6573}" srcOrd="8" destOrd="0" presId="urn:microsoft.com/office/officeart/2005/8/layout/radial1"/>
    <dgm:cxn modelId="{77CEBFBD-2830-4C85-84A6-78C6B34B6572}" type="presParOf" srcId="{E9C670AE-A463-4D8F-9CF6-16542969C038}" destId="{17FD1DAF-06C4-4AF3-B312-ED3CC0BF7D68}" srcOrd="9" destOrd="0" presId="urn:microsoft.com/office/officeart/2005/8/layout/radial1"/>
    <dgm:cxn modelId="{5C06CA47-506B-44FC-BDA7-E4FEB6574E5C}" type="presParOf" srcId="{17FD1DAF-06C4-4AF3-B312-ED3CC0BF7D68}" destId="{42EF9F7A-DC3F-4658-811A-B0AE9B8A43EF}" srcOrd="0" destOrd="0" presId="urn:microsoft.com/office/officeart/2005/8/layout/radial1"/>
    <dgm:cxn modelId="{2A4C2A1B-7298-4A3F-BE0A-79C19C2A45C4}" type="presParOf" srcId="{E9C670AE-A463-4D8F-9CF6-16542969C038}" destId="{B23759FE-E8D6-4DEF-87E0-855ADF210C81}" srcOrd="10" destOrd="0" presId="urn:microsoft.com/office/officeart/2005/8/layout/radial1"/>
    <dgm:cxn modelId="{4647A7D3-7935-4401-AABE-B8DE20DD9CAE}" type="presParOf" srcId="{E9C670AE-A463-4D8F-9CF6-16542969C038}" destId="{F63172BC-30CB-47D8-B281-54882894A936}" srcOrd="11" destOrd="0" presId="urn:microsoft.com/office/officeart/2005/8/layout/radial1"/>
    <dgm:cxn modelId="{7E8EE5BC-B9DC-4A83-9163-1E72313F64B9}" type="presParOf" srcId="{F63172BC-30CB-47D8-B281-54882894A936}" destId="{4FEA8990-B0F8-48C7-8683-336D6CFB41E8}" srcOrd="0" destOrd="0" presId="urn:microsoft.com/office/officeart/2005/8/layout/radial1"/>
    <dgm:cxn modelId="{A333F21F-820D-41C8-BEF6-66ABCA100AD5}" type="presParOf" srcId="{E9C670AE-A463-4D8F-9CF6-16542969C038}" destId="{F9517B75-C2C4-445E-A2D7-E25C1B8E3567}" srcOrd="12" destOrd="0" presId="urn:microsoft.com/office/officeart/2005/8/layout/radial1"/>
    <dgm:cxn modelId="{C07B3EE4-58ED-4A9F-A065-3F9FCD9EA64A}" type="presParOf" srcId="{E9C670AE-A463-4D8F-9CF6-16542969C038}" destId="{85862AE1-2F60-4A3B-B9EF-BAB2EFDD98A2}" srcOrd="13" destOrd="0" presId="urn:microsoft.com/office/officeart/2005/8/layout/radial1"/>
    <dgm:cxn modelId="{6720F04C-0349-4748-93F1-E239379157D7}" type="presParOf" srcId="{85862AE1-2F60-4A3B-B9EF-BAB2EFDD98A2}" destId="{61AA9165-0234-4101-B32A-B282CA1CE9F6}" srcOrd="0" destOrd="0" presId="urn:microsoft.com/office/officeart/2005/8/layout/radial1"/>
    <dgm:cxn modelId="{95688B36-2AD1-4AF1-AD86-8D783F2DFAC3}" type="presParOf" srcId="{E9C670AE-A463-4D8F-9CF6-16542969C038}" destId="{4EB7F4CF-1F15-4FD9-BED3-66A2A4221FB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A7649-BE52-40C5-A6B1-66E23943FDAA}">
      <dsp:nvSpPr>
        <dsp:cNvPr id="0" name=""/>
        <dsp:cNvSpPr/>
      </dsp:nvSpPr>
      <dsp:spPr>
        <a:xfrm>
          <a:off x="1460657" y="1464787"/>
          <a:ext cx="1555695" cy="1555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600" b="1" kern="1200" smtClean="0"/>
            <a:t>BUSINESS</a:t>
          </a:r>
          <a:endParaRPr lang="en-GB" sz="1200" b="1" kern="1200" dirty="0"/>
        </a:p>
      </dsp:txBody>
      <dsp:txXfrm>
        <a:off x="1688483" y="1692613"/>
        <a:ext cx="1100043" cy="1100043"/>
      </dsp:txXfrm>
    </dsp:sp>
    <dsp:sp modelId="{F7FEA6D5-D50E-4515-AE12-361BA8B5F8F2}">
      <dsp:nvSpPr>
        <dsp:cNvPr id="0" name=""/>
        <dsp:cNvSpPr/>
      </dsp:nvSpPr>
      <dsp:spPr>
        <a:xfrm rot="16200000">
          <a:off x="2071593" y="1275486"/>
          <a:ext cx="333823" cy="44779"/>
        </a:xfrm>
        <a:custGeom>
          <a:avLst/>
          <a:gdLst/>
          <a:ahLst/>
          <a:cxnLst/>
          <a:rect l="0" t="0" r="0" b="0"/>
          <a:pathLst>
            <a:path>
              <a:moveTo>
                <a:pt x="0" y="22389"/>
              </a:moveTo>
              <a:lnTo>
                <a:pt x="333823" y="2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0159" y="1289530"/>
        <a:ext cx="16691" cy="16691"/>
      </dsp:txXfrm>
    </dsp:sp>
    <dsp:sp modelId="{A0CC8BAC-8C7E-46CE-879C-AE2A523095A1}">
      <dsp:nvSpPr>
        <dsp:cNvPr id="0" name=""/>
        <dsp:cNvSpPr/>
      </dsp:nvSpPr>
      <dsp:spPr>
        <a:xfrm>
          <a:off x="1681618" y="17192"/>
          <a:ext cx="1113772" cy="111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000" kern="1200" dirty="0" smtClean="0"/>
            <a:t>MARKETING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000" kern="1200" dirty="0" smtClean="0"/>
            <a:t>Présence www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000" kern="1200" dirty="0" smtClean="0"/>
            <a:t>E-commerce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000" kern="1200" dirty="0" smtClean="0"/>
            <a:t>CRM</a:t>
          </a:r>
          <a:endParaRPr lang="en-GB" sz="1000" kern="1200" dirty="0"/>
        </a:p>
      </dsp:txBody>
      <dsp:txXfrm>
        <a:off x="1844726" y="180300"/>
        <a:ext cx="787556" cy="787556"/>
      </dsp:txXfrm>
    </dsp:sp>
    <dsp:sp modelId="{CA75977B-0FE6-4725-A037-5ABEE8620C4D}">
      <dsp:nvSpPr>
        <dsp:cNvPr id="0" name=""/>
        <dsp:cNvSpPr/>
      </dsp:nvSpPr>
      <dsp:spPr>
        <a:xfrm rot="19285714">
          <a:off x="2810235" y="1631198"/>
          <a:ext cx="333823" cy="44779"/>
        </a:xfrm>
        <a:custGeom>
          <a:avLst/>
          <a:gdLst/>
          <a:ahLst/>
          <a:cxnLst/>
          <a:rect l="0" t="0" r="0" b="0"/>
          <a:pathLst>
            <a:path>
              <a:moveTo>
                <a:pt x="0" y="22389"/>
              </a:moveTo>
              <a:lnTo>
                <a:pt x="333823" y="2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68801" y="1645242"/>
        <a:ext cx="16691" cy="16691"/>
      </dsp:txXfrm>
    </dsp:sp>
    <dsp:sp modelId="{E4CFB383-6F1B-4A71-B65D-6BBD9B755142}">
      <dsp:nvSpPr>
        <dsp:cNvPr id="0" name=""/>
        <dsp:cNvSpPr/>
      </dsp:nvSpPr>
      <dsp:spPr>
        <a:xfrm>
          <a:off x="2986149" y="645421"/>
          <a:ext cx="1113772" cy="111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200" kern="1200" dirty="0" smtClean="0"/>
            <a:t>COMPTA</a:t>
          </a:r>
          <a:endParaRPr lang="en-GB" sz="105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300" kern="1200" dirty="0" smtClean="0"/>
            <a:t>devis</a:t>
          </a:r>
          <a:endParaRPr lang="en-GB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300" kern="1200" dirty="0" err="1" smtClean="0"/>
            <a:t>facturat</a:t>
          </a:r>
          <a:r>
            <a:rPr lang="fr-LU" sz="1300" kern="1200" dirty="0" smtClean="0"/>
            <a:t>.</a:t>
          </a:r>
          <a:endParaRPr lang="en-GB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300" kern="1200" dirty="0" smtClean="0"/>
            <a:t>pointage</a:t>
          </a:r>
          <a:endParaRPr lang="en-GB" sz="1300" kern="1200" dirty="0"/>
        </a:p>
      </dsp:txBody>
      <dsp:txXfrm>
        <a:off x="3149257" y="808529"/>
        <a:ext cx="787556" cy="787556"/>
      </dsp:txXfrm>
    </dsp:sp>
    <dsp:sp modelId="{DA4DD0CB-7746-46F2-AC86-C1839E075218}">
      <dsp:nvSpPr>
        <dsp:cNvPr id="0" name=""/>
        <dsp:cNvSpPr/>
      </dsp:nvSpPr>
      <dsp:spPr>
        <a:xfrm rot="771429">
          <a:off x="2992665" y="2430474"/>
          <a:ext cx="333823" cy="44779"/>
        </a:xfrm>
        <a:custGeom>
          <a:avLst/>
          <a:gdLst/>
          <a:ahLst/>
          <a:cxnLst/>
          <a:rect l="0" t="0" r="0" b="0"/>
          <a:pathLst>
            <a:path>
              <a:moveTo>
                <a:pt x="0" y="22389"/>
              </a:moveTo>
              <a:lnTo>
                <a:pt x="333823" y="2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51231" y="2444518"/>
        <a:ext cx="16691" cy="16691"/>
      </dsp:txXfrm>
    </dsp:sp>
    <dsp:sp modelId="{3091BF67-C8BA-42EF-A778-1AF220D0BA2E}">
      <dsp:nvSpPr>
        <dsp:cNvPr id="0" name=""/>
        <dsp:cNvSpPr/>
      </dsp:nvSpPr>
      <dsp:spPr>
        <a:xfrm>
          <a:off x="3308341" y="2057038"/>
          <a:ext cx="1113772" cy="111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200" kern="1200" dirty="0" smtClean="0"/>
            <a:t>PILOTAGE</a:t>
          </a:r>
          <a:endParaRPr lang="en-GB" sz="12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000" kern="1200" dirty="0" smtClean="0"/>
            <a:t>BI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000" kern="1200" dirty="0" smtClean="0"/>
            <a:t>ERP</a:t>
          </a:r>
          <a:endParaRPr lang="en-GB" sz="1000" kern="1200" dirty="0"/>
        </a:p>
      </dsp:txBody>
      <dsp:txXfrm>
        <a:off x="3471449" y="2220146"/>
        <a:ext cx="787556" cy="787556"/>
      </dsp:txXfrm>
    </dsp:sp>
    <dsp:sp modelId="{6FDCFEEB-5008-4957-B5D0-8394F39F3671}">
      <dsp:nvSpPr>
        <dsp:cNvPr id="0" name=""/>
        <dsp:cNvSpPr/>
      </dsp:nvSpPr>
      <dsp:spPr>
        <a:xfrm rot="3857143">
          <a:off x="2481509" y="3071444"/>
          <a:ext cx="333823" cy="44779"/>
        </a:xfrm>
        <a:custGeom>
          <a:avLst/>
          <a:gdLst/>
          <a:ahLst/>
          <a:cxnLst/>
          <a:rect l="0" t="0" r="0" b="0"/>
          <a:pathLst>
            <a:path>
              <a:moveTo>
                <a:pt x="0" y="22389"/>
              </a:moveTo>
              <a:lnTo>
                <a:pt x="333823" y="2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40075" y="3085488"/>
        <a:ext cx="16691" cy="16691"/>
      </dsp:txXfrm>
    </dsp:sp>
    <dsp:sp modelId="{64DB5FA7-0E16-429B-A7DC-9797546B6573}">
      <dsp:nvSpPr>
        <dsp:cNvPr id="0" name=""/>
        <dsp:cNvSpPr/>
      </dsp:nvSpPr>
      <dsp:spPr>
        <a:xfrm>
          <a:off x="2405578" y="3189067"/>
          <a:ext cx="1113772" cy="111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400" kern="1200" dirty="0" smtClean="0"/>
            <a:t>ACHATS</a:t>
          </a:r>
          <a:endParaRPr lang="en-GB" sz="1100" kern="1200" dirty="0"/>
        </a:p>
      </dsp:txBody>
      <dsp:txXfrm>
        <a:off x="2568686" y="3352175"/>
        <a:ext cx="787556" cy="787556"/>
      </dsp:txXfrm>
    </dsp:sp>
    <dsp:sp modelId="{17FD1DAF-06C4-4AF3-B312-ED3CC0BF7D68}">
      <dsp:nvSpPr>
        <dsp:cNvPr id="0" name=""/>
        <dsp:cNvSpPr/>
      </dsp:nvSpPr>
      <dsp:spPr>
        <a:xfrm rot="6942857">
          <a:off x="1661677" y="3071444"/>
          <a:ext cx="333823" cy="44779"/>
        </a:xfrm>
        <a:custGeom>
          <a:avLst/>
          <a:gdLst/>
          <a:ahLst/>
          <a:cxnLst/>
          <a:rect l="0" t="0" r="0" b="0"/>
          <a:pathLst>
            <a:path>
              <a:moveTo>
                <a:pt x="0" y="22389"/>
              </a:moveTo>
              <a:lnTo>
                <a:pt x="333823" y="2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820243" y="3085488"/>
        <a:ext cx="16691" cy="16691"/>
      </dsp:txXfrm>
    </dsp:sp>
    <dsp:sp modelId="{B23759FE-E8D6-4DEF-87E0-855ADF210C81}">
      <dsp:nvSpPr>
        <dsp:cNvPr id="0" name=""/>
        <dsp:cNvSpPr/>
      </dsp:nvSpPr>
      <dsp:spPr>
        <a:xfrm>
          <a:off x="957659" y="3189067"/>
          <a:ext cx="1113772" cy="111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400" kern="1200" dirty="0" smtClean="0"/>
            <a:t>MÉTIER</a:t>
          </a:r>
          <a:endParaRPr lang="en-GB" sz="1050" kern="1200" dirty="0"/>
        </a:p>
      </dsp:txBody>
      <dsp:txXfrm>
        <a:off x="1120767" y="3352175"/>
        <a:ext cx="787556" cy="787556"/>
      </dsp:txXfrm>
    </dsp:sp>
    <dsp:sp modelId="{F63172BC-30CB-47D8-B281-54882894A936}">
      <dsp:nvSpPr>
        <dsp:cNvPr id="0" name=""/>
        <dsp:cNvSpPr/>
      </dsp:nvSpPr>
      <dsp:spPr>
        <a:xfrm rot="10028571">
          <a:off x="1150521" y="2430474"/>
          <a:ext cx="333823" cy="44779"/>
        </a:xfrm>
        <a:custGeom>
          <a:avLst/>
          <a:gdLst/>
          <a:ahLst/>
          <a:cxnLst/>
          <a:rect l="0" t="0" r="0" b="0"/>
          <a:pathLst>
            <a:path>
              <a:moveTo>
                <a:pt x="0" y="22389"/>
              </a:moveTo>
              <a:lnTo>
                <a:pt x="333823" y="2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309087" y="2444518"/>
        <a:ext cx="16691" cy="16691"/>
      </dsp:txXfrm>
    </dsp:sp>
    <dsp:sp modelId="{F9517B75-C2C4-445E-A2D7-E25C1B8E3567}">
      <dsp:nvSpPr>
        <dsp:cNvPr id="0" name=""/>
        <dsp:cNvSpPr/>
      </dsp:nvSpPr>
      <dsp:spPr>
        <a:xfrm>
          <a:off x="54896" y="2057038"/>
          <a:ext cx="1113772" cy="111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200" kern="1200" dirty="0" smtClean="0"/>
            <a:t>SÉCURITÉ</a:t>
          </a:r>
          <a:endParaRPr lang="en-GB" sz="1200" kern="1200" dirty="0"/>
        </a:p>
      </dsp:txBody>
      <dsp:txXfrm>
        <a:off x="218004" y="2220146"/>
        <a:ext cx="787556" cy="787556"/>
      </dsp:txXfrm>
    </dsp:sp>
    <dsp:sp modelId="{85862AE1-2F60-4A3B-B9EF-BAB2EFDD98A2}">
      <dsp:nvSpPr>
        <dsp:cNvPr id="0" name=""/>
        <dsp:cNvSpPr/>
      </dsp:nvSpPr>
      <dsp:spPr>
        <a:xfrm rot="13114286">
          <a:off x="1332951" y="1631198"/>
          <a:ext cx="333823" cy="44779"/>
        </a:xfrm>
        <a:custGeom>
          <a:avLst/>
          <a:gdLst/>
          <a:ahLst/>
          <a:cxnLst/>
          <a:rect l="0" t="0" r="0" b="0"/>
          <a:pathLst>
            <a:path>
              <a:moveTo>
                <a:pt x="0" y="22389"/>
              </a:moveTo>
              <a:lnTo>
                <a:pt x="333823" y="2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491517" y="1645242"/>
        <a:ext cx="16691" cy="16691"/>
      </dsp:txXfrm>
    </dsp:sp>
    <dsp:sp modelId="{4EB7F4CF-1F15-4FD9-BED3-66A2A4221FBD}">
      <dsp:nvSpPr>
        <dsp:cNvPr id="0" name=""/>
        <dsp:cNvSpPr/>
      </dsp:nvSpPr>
      <dsp:spPr>
        <a:xfrm>
          <a:off x="377088" y="645421"/>
          <a:ext cx="1113772" cy="111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600" kern="1200" dirty="0" smtClean="0"/>
            <a:t>COMM.</a:t>
          </a:r>
          <a:endParaRPr lang="en-GB" sz="160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050" kern="1200" dirty="0" smtClean="0"/>
            <a:t>Mobilité</a:t>
          </a:r>
          <a:endParaRPr lang="en-GB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1050" kern="1200" dirty="0" smtClean="0"/>
            <a:t>Télécom</a:t>
          </a:r>
          <a:endParaRPr lang="en-GB" sz="1050" kern="1200" dirty="0"/>
        </a:p>
      </dsp:txBody>
      <dsp:txXfrm>
        <a:off x="540196" y="808529"/>
        <a:ext cx="787556" cy="78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CA57915D-9B53-4EA7-AD4A-BC0323F6A76A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E04D75B5-064D-41C9-8608-5D3B45496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2026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4052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6078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8104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60131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2157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4184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6210" algn="l" defTabSz="102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75B5-064D-41C9-8608-5D3B45496F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75B5-064D-41C9-8608-5D3B45496F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2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75B5-064D-41C9-8608-5D3B45496F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4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75B5-064D-41C9-8608-5D3B45496F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9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04A5-661D-4121-88B7-C914CEA8C18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8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04A5-661D-4121-88B7-C914CEA8C18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91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company/luxinnovation-gie" TargetMode="External"/><Relationship Id="rId2" Type="http://schemas.openxmlformats.org/officeDocument/2006/relationships/hyperlink" Target="http://www.luxinnovation.l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://www.twitter.com/" TargetMode="External"/><Relationship Id="rId4" Type="http://schemas.openxmlformats.org/officeDocument/2006/relationships/hyperlink" Target="http://www.faceboo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" y="1202342"/>
            <a:ext cx="9158289" cy="337947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4" y="3641849"/>
            <a:ext cx="9147253" cy="939557"/>
          </a:xfrm>
          <a:solidFill>
            <a:schemeClr val="tx1">
              <a:alpha val="55000"/>
            </a:schemeClr>
          </a:solidFill>
        </p:spPr>
        <p:txBody>
          <a:bodyPr anchor="ctr" anchorCtr="0"/>
          <a:lstStyle>
            <a:lvl1pPr marL="359813"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892" y="4835661"/>
            <a:ext cx="8496216" cy="5626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6"/>
            <a:ext cx="9154980" cy="20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1586827"/>
            <a:ext cx="91440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5" tIns="51203" rIns="102405" bIns="51203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6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3851" y="1314453"/>
            <a:ext cx="2016124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484438" y="1314453"/>
            <a:ext cx="2016124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43438" y="1314453"/>
            <a:ext cx="2016124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04026" y="1314453"/>
            <a:ext cx="2016124" cy="2209799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23851" y="3717041"/>
            <a:ext cx="2016125" cy="201701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3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2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2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1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23851" y="3284251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2484439" y="3284251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4643438" y="3284251"/>
            <a:ext cx="2016124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6804025" y="3284251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2484438" y="3717041"/>
            <a:ext cx="2016125" cy="201701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3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2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2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1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4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4643439" y="3717041"/>
            <a:ext cx="2016125" cy="201701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3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2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2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1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6794782" y="3717041"/>
            <a:ext cx="2016125" cy="201701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3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2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2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1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29"/>
          </p:nvPr>
        </p:nvSpPr>
        <p:spPr>
          <a:xfrm>
            <a:off x="6552878" y="6328519"/>
            <a:ext cx="2267272" cy="365125"/>
          </a:xfrm>
        </p:spPr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4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3851" y="1314453"/>
            <a:ext cx="2016124" cy="2114548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484438" y="1314453"/>
            <a:ext cx="2016124" cy="2121241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43438" y="1314453"/>
            <a:ext cx="2016124" cy="2114548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04026" y="1321146"/>
            <a:ext cx="2016124" cy="2114548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23851" y="3195693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2484439" y="3195693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4643438" y="3195693"/>
            <a:ext cx="2016124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6804025" y="3195693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23851" y="3621027"/>
            <a:ext cx="2016124" cy="2063524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484438" y="3621027"/>
            <a:ext cx="2016124" cy="2063524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643438" y="3621027"/>
            <a:ext cx="2016124" cy="2063524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804026" y="3621027"/>
            <a:ext cx="2016124" cy="2063524"/>
          </a:xfr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23851" y="5444550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31"/>
          </p:nvPr>
        </p:nvSpPr>
        <p:spPr>
          <a:xfrm>
            <a:off x="2484439" y="5444550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4643438" y="5444550"/>
            <a:ext cx="2016124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33"/>
          </p:nvPr>
        </p:nvSpPr>
        <p:spPr>
          <a:xfrm>
            <a:off x="6804025" y="5444550"/>
            <a:ext cx="2016125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34"/>
          </p:nvPr>
        </p:nvSpPr>
        <p:spPr>
          <a:xfrm>
            <a:off x="6552878" y="6328519"/>
            <a:ext cx="2267272" cy="365125"/>
          </a:xfrm>
        </p:spPr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7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3851" y="1316569"/>
            <a:ext cx="2735263" cy="20171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23851" y="3093752"/>
            <a:ext cx="2735263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3205163" y="1316569"/>
            <a:ext cx="2735263" cy="20171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3205163" y="3093752"/>
            <a:ext cx="2735263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6085210" y="1316569"/>
            <a:ext cx="2735263" cy="20171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26"/>
          </p:nvPr>
        </p:nvSpPr>
        <p:spPr>
          <a:xfrm>
            <a:off x="6085210" y="3093752"/>
            <a:ext cx="2735263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323851" y="3524251"/>
            <a:ext cx="2735263" cy="211305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323851" y="5397307"/>
            <a:ext cx="2735263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3205163" y="3524251"/>
            <a:ext cx="2735263" cy="211305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205163" y="5397307"/>
            <a:ext cx="2735263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31"/>
          </p:nvPr>
        </p:nvSpPr>
        <p:spPr>
          <a:xfrm>
            <a:off x="6085210" y="3524251"/>
            <a:ext cx="2735263" cy="211305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6085210" y="5397307"/>
            <a:ext cx="2735263" cy="2400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53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316568"/>
            <a:ext cx="2735263" cy="44174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203576" y="1316568"/>
            <a:ext cx="2735263" cy="44174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084888" y="1316568"/>
            <a:ext cx="2735263" cy="44174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736333" y="131656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158285" y="1316799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80238" y="1316799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31"/>
          </p:nvPr>
        </p:nvSpPr>
        <p:spPr>
          <a:xfrm>
            <a:off x="6084888" y="1316567"/>
            <a:ext cx="2735262" cy="422486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00900" indent="-195566">
              <a:defRPr sz="1600"/>
            </a:lvl2pPr>
            <a:lvl3pPr marL="407132" indent="-208011">
              <a:defRPr sz="13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Picture Placeholder 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14381" y="131656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1" name="Picture Placeholder 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736333" y="218082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2" name="Picture Placeholder 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158285" y="2181060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3" name="Picture Placeholder 4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580238" y="2181060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4" name="Picture Placeholder 4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14381" y="218082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5" name="Picture Placeholder 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36333" y="304494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6" name="Picture Placeholder 4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58285" y="3045180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7" name="Picture Placeholder 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80238" y="3045180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8" name="Picture Placeholder 4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14381" y="304494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9" name="Picture Placeholder 4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736333" y="390920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0" name="Picture Placeholder 4"/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158285" y="3909439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1" name="Picture Placeholder 4"/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4580238" y="3909439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2" name="Picture Placeholder 4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314381" y="3909207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3" name="Picture Placeholder 4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1736333" y="4782820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4" name="Picture Placeholder 4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158285" y="4783051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580238" y="4783051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6" name="Picture Placeholder 4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314381" y="4782820"/>
            <a:ext cx="135000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7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31"/>
          </p:nvPr>
        </p:nvSpPr>
        <p:spPr>
          <a:xfrm>
            <a:off x="3203576" y="1316567"/>
            <a:ext cx="5616575" cy="422486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00900" indent="-195566">
              <a:defRPr/>
            </a:lvl2pPr>
            <a:lvl3pPr marL="400021" indent="-204455">
              <a:defRPr/>
            </a:lvl3pPr>
            <a:lvl4pPr marL="608031" indent="-202677">
              <a:defRPr/>
            </a:lvl4pPr>
            <a:lvl5pPr marL="805375" indent="-195566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736333" y="131656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9" name="Picture Placeholder 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14381" y="131656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736333" y="218082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14381" y="218082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1736333" y="304494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7" name="Picture Placeholder 4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14381" y="304494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8" name="Picture Placeholder 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36333" y="390906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9" name="Picture Placeholder 4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4381" y="3909067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0" name="Picture Placeholder 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1736333" y="4774233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1" name="Picture Placeholder 4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14381" y="4774233"/>
            <a:ext cx="1322780" cy="758615"/>
          </a:xfrm>
          <a:solidFill>
            <a:schemeClr val="bg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87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3849" y="3780195"/>
            <a:ext cx="4176713" cy="1953857"/>
          </a:xfrm>
        </p:spPr>
        <p:txBody>
          <a:bodyPr>
            <a:noAutofit/>
          </a:bodyPr>
          <a:lstStyle>
            <a:lvl1pPr marL="222134" indent="-222134">
              <a:buFontTx/>
              <a:buBlip>
                <a:blip r:embed="rId2"/>
              </a:buBlip>
              <a:defRPr sz="15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3780195"/>
            <a:ext cx="4177034" cy="1953857"/>
          </a:xfrm>
        </p:spPr>
        <p:txBody>
          <a:bodyPr>
            <a:noAutofit/>
          </a:bodyPr>
          <a:lstStyle>
            <a:lvl1pPr marL="320016" indent="-320016">
              <a:buFontTx/>
              <a:buBlip>
                <a:blip r:embed="rId2"/>
              </a:buBlip>
              <a:defRPr sz="15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7"/>
          </p:nvPr>
        </p:nvSpPr>
        <p:spPr>
          <a:xfrm>
            <a:off x="323849" y="1290007"/>
            <a:ext cx="1998000" cy="1998327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02238" indent="-302238">
              <a:buFont typeface="Arial" panose="020B0604020202020204" pitchFamily="34" charset="0"/>
              <a:buNone/>
              <a:defRPr lang="de-DE" sz="1500">
                <a:solidFill>
                  <a:srgbClr val="AFAFAF"/>
                </a:solidFill>
              </a:defRPr>
            </a:lvl1pPr>
          </a:lstStyle>
          <a:p>
            <a:pPr marL="0" lvl="0" indent="0" algn="ctr"/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43437" y="1290007"/>
            <a:ext cx="1998000" cy="1998327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02238" indent="-302238">
              <a:buFont typeface="Arial" panose="020B0604020202020204" pitchFamily="34" charset="0"/>
              <a:buNone/>
              <a:defRPr lang="de-DE" sz="1500">
                <a:solidFill>
                  <a:srgbClr val="AFAFAF"/>
                </a:solidFill>
              </a:defRPr>
            </a:lvl1pPr>
          </a:lstStyle>
          <a:p>
            <a:pPr marL="0" lvl="0" indent="0" algn="ctr"/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323849" y="3418655"/>
            <a:ext cx="4176713" cy="36154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700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4639406" y="3418655"/>
            <a:ext cx="4180744" cy="36154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700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87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15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" y="3867782"/>
            <a:ext cx="7429499" cy="154008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76160" tIns="38080" rIns="76160" bIns="38080" rtlCol="0" anchor="ctr"/>
          <a:lstStyle/>
          <a:p>
            <a:pPr algn="ctr"/>
            <a:endParaRPr lang="en-GB" dirty="0"/>
          </a:p>
        </p:txBody>
      </p:sp>
      <p:sp>
        <p:nvSpPr>
          <p:cNvPr id="28" name="Freeform 6"/>
          <p:cNvSpPr>
            <a:spLocks noEditPoints="1"/>
          </p:cNvSpPr>
          <p:nvPr userDrawn="1"/>
        </p:nvSpPr>
        <p:spPr bwMode="auto">
          <a:xfrm>
            <a:off x="6307138" y="913806"/>
            <a:ext cx="4113899" cy="6219441"/>
          </a:xfrm>
          <a:custGeom>
            <a:avLst/>
            <a:gdLst>
              <a:gd name="T0" fmla="*/ 0 w 1414"/>
              <a:gd name="T1" fmla="*/ 591 h 2141"/>
              <a:gd name="T2" fmla="*/ 86 w 1414"/>
              <a:gd name="T3" fmla="*/ 319 h 2141"/>
              <a:gd name="T4" fmla="*/ 338 w 1414"/>
              <a:gd name="T5" fmla="*/ 91 h 2141"/>
              <a:gd name="T6" fmla="*/ 724 w 1414"/>
              <a:gd name="T7" fmla="*/ 0 h 2141"/>
              <a:gd name="T8" fmla="*/ 1086 w 1414"/>
              <a:gd name="T9" fmla="*/ 76 h 2141"/>
              <a:gd name="T10" fmla="*/ 1329 w 1414"/>
              <a:gd name="T11" fmla="*/ 282 h 2141"/>
              <a:gd name="T12" fmla="*/ 1414 w 1414"/>
              <a:gd name="T13" fmla="*/ 564 h 2141"/>
              <a:gd name="T14" fmla="*/ 1365 w 1414"/>
              <a:gd name="T15" fmla="*/ 775 h 2141"/>
              <a:gd name="T16" fmla="*/ 1249 w 1414"/>
              <a:gd name="T17" fmla="*/ 931 h 2141"/>
              <a:gd name="T18" fmla="*/ 1008 w 1414"/>
              <a:gd name="T19" fmla="*/ 1153 h 2141"/>
              <a:gd name="T20" fmla="*/ 931 w 1414"/>
              <a:gd name="T21" fmla="*/ 1230 h 2141"/>
              <a:gd name="T22" fmla="*/ 888 w 1414"/>
              <a:gd name="T23" fmla="*/ 1291 h 2141"/>
              <a:gd name="T24" fmla="*/ 866 w 1414"/>
              <a:gd name="T25" fmla="*/ 1346 h 2141"/>
              <a:gd name="T26" fmla="*/ 843 w 1414"/>
              <a:gd name="T27" fmla="*/ 1443 h 2141"/>
              <a:gd name="T28" fmla="*/ 675 w 1414"/>
              <a:gd name="T29" fmla="*/ 1590 h 2141"/>
              <a:gd name="T30" fmla="*/ 551 w 1414"/>
              <a:gd name="T31" fmla="*/ 1542 h 2141"/>
              <a:gd name="T32" fmla="*/ 501 w 1414"/>
              <a:gd name="T33" fmla="*/ 1399 h 2141"/>
              <a:gd name="T34" fmla="*/ 537 w 1414"/>
              <a:gd name="T35" fmla="*/ 1193 h 2141"/>
              <a:gd name="T36" fmla="*/ 635 w 1414"/>
              <a:gd name="T37" fmla="*/ 1040 h 2141"/>
              <a:gd name="T38" fmla="*/ 799 w 1414"/>
              <a:gd name="T39" fmla="*/ 884 h 2141"/>
              <a:gd name="T40" fmla="*/ 930 w 1414"/>
              <a:gd name="T41" fmla="*/ 765 h 2141"/>
              <a:gd name="T42" fmla="*/ 998 w 1414"/>
              <a:gd name="T43" fmla="*/ 675 h 2141"/>
              <a:gd name="T44" fmla="*/ 1025 w 1414"/>
              <a:gd name="T45" fmla="*/ 567 h 2141"/>
              <a:gd name="T46" fmla="*/ 941 w 1414"/>
              <a:gd name="T47" fmla="*/ 376 h 2141"/>
              <a:gd name="T48" fmla="*/ 724 w 1414"/>
              <a:gd name="T49" fmla="*/ 299 h 2141"/>
              <a:gd name="T50" fmla="*/ 495 w 1414"/>
              <a:gd name="T51" fmla="*/ 377 h 2141"/>
              <a:gd name="T52" fmla="*/ 371 w 1414"/>
              <a:gd name="T53" fmla="*/ 608 h 2141"/>
              <a:gd name="T54" fmla="*/ 188 w 1414"/>
              <a:gd name="T55" fmla="*/ 768 h 2141"/>
              <a:gd name="T56" fmla="*/ 54 w 1414"/>
              <a:gd name="T57" fmla="*/ 712 h 2141"/>
              <a:gd name="T58" fmla="*/ 0 w 1414"/>
              <a:gd name="T59" fmla="*/ 591 h 2141"/>
              <a:gd name="T60" fmla="*/ 690 w 1414"/>
              <a:gd name="T61" fmla="*/ 2141 h 2141"/>
              <a:gd name="T62" fmla="*/ 540 w 1414"/>
              <a:gd name="T63" fmla="*/ 2085 h 2141"/>
              <a:gd name="T64" fmla="*/ 475 w 1414"/>
              <a:gd name="T65" fmla="*/ 1929 h 2141"/>
              <a:gd name="T66" fmla="*/ 537 w 1414"/>
              <a:gd name="T67" fmla="*/ 1779 h 2141"/>
              <a:gd name="T68" fmla="*/ 690 w 1414"/>
              <a:gd name="T69" fmla="*/ 1718 h 2141"/>
              <a:gd name="T70" fmla="*/ 840 w 1414"/>
              <a:gd name="T71" fmla="*/ 1779 h 2141"/>
              <a:gd name="T72" fmla="*/ 901 w 1414"/>
              <a:gd name="T73" fmla="*/ 1929 h 2141"/>
              <a:gd name="T74" fmla="*/ 837 w 1414"/>
              <a:gd name="T75" fmla="*/ 2085 h 2141"/>
              <a:gd name="T76" fmla="*/ 690 w 1414"/>
              <a:gd name="T77" fmla="*/ 2141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14" h="2141">
                <a:moveTo>
                  <a:pt x="0" y="591"/>
                </a:moveTo>
                <a:cubicBezTo>
                  <a:pt x="0" y="502"/>
                  <a:pt x="29" y="411"/>
                  <a:pt x="86" y="319"/>
                </a:cubicBezTo>
                <a:cubicBezTo>
                  <a:pt x="144" y="227"/>
                  <a:pt x="228" y="151"/>
                  <a:pt x="338" y="91"/>
                </a:cubicBezTo>
                <a:cubicBezTo>
                  <a:pt x="448" y="30"/>
                  <a:pt x="577" y="0"/>
                  <a:pt x="724" y="0"/>
                </a:cubicBezTo>
                <a:cubicBezTo>
                  <a:pt x="861" y="0"/>
                  <a:pt x="981" y="25"/>
                  <a:pt x="1086" y="76"/>
                </a:cubicBezTo>
                <a:cubicBezTo>
                  <a:pt x="1191" y="126"/>
                  <a:pt x="1272" y="195"/>
                  <a:pt x="1329" y="282"/>
                </a:cubicBezTo>
                <a:cubicBezTo>
                  <a:pt x="1386" y="368"/>
                  <a:pt x="1414" y="463"/>
                  <a:pt x="1414" y="564"/>
                </a:cubicBezTo>
                <a:cubicBezTo>
                  <a:pt x="1414" y="645"/>
                  <a:pt x="1398" y="715"/>
                  <a:pt x="1365" y="775"/>
                </a:cubicBezTo>
                <a:cubicBezTo>
                  <a:pt x="1333" y="835"/>
                  <a:pt x="1294" y="888"/>
                  <a:pt x="1249" y="931"/>
                </a:cubicBezTo>
                <a:cubicBezTo>
                  <a:pt x="1205" y="975"/>
                  <a:pt x="1124" y="1049"/>
                  <a:pt x="1008" y="1153"/>
                </a:cubicBezTo>
                <a:cubicBezTo>
                  <a:pt x="976" y="1182"/>
                  <a:pt x="951" y="1208"/>
                  <a:pt x="931" y="1230"/>
                </a:cubicBezTo>
                <a:cubicBezTo>
                  <a:pt x="912" y="1252"/>
                  <a:pt x="898" y="1272"/>
                  <a:pt x="888" y="1291"/>
                </a:cubicBezTo>
                <a:cubicBezTo>
                  <a:pt x="879" y="1309"/>
                  <a:pt x="871" y="1327"/>
                  <a:pt x="866" y="1346"/>
                </a:cubicBezTo>
                <a:cubicBezTo>
                  <a:pt x="861" y="1364"/>
                  <a:pt x="853" y="1396"/>
                  <a:pt x="843" y="1443"/>
                </a:cubicBezTo>
                <a:cubicBezTo>
                  <a:pt x="825" y="1541"/>
                  <a:pt x="769" y="1590"/>
                  <a:pt x="675" y="1590"/>
                </a:cubicBezTo>
                <a:cubicBezTo>
                  <a:pt x="626" y="1590"/>
                  <a:pt x="584" y="1574"/>
                  <a:pt x="551" y="1542"/>
                </a:cubicBezTo>
                <a:cubicBezTo>
                  <a:pt x="517" y="1510"/>
                  <a:pt x="501" y="1462"/>
                  <a:pt x="501" y="1399"/>
                </a:cubicBezTo>
                <a:cubicBezTo>
                  <a:pt x="501" y="1320"/>
                  <a:pt x="513" y="1251"/>
                  <a:pt x="537" y="1193"/>
                </a:cubicBezTo>
                <a:cubicBezTo>
                  <a:pt x="562" y="1135"/>
                  <a:pt x="594" y="1084"/>
                  <a:pt x="635" y="1040"/>
                </a:cubicBezTo>
                <a:cubicBezTo>
                  <a:pt x="676" y="996"/>
                  <a:pt x="730" y="944"/>
                  <a:pt x="799" y="884"/>
                </a:cubicBezTo>
                <a:cubicBezTo>
                  <a:pt x="859" y="831"/>
                  <a:pt x="903" y="791"/>
                  <a:pt x="930" y="765"/>
                </a:cubicBezTo>
                <a:cubicBezTo>
                  <a:pt x="957" y="738"/>
                  <a:pt x="979" y="708"/>
                  <a:pt x="998" y="675"/>
                </a:cubicBezTo>
                <a:cubicBezTo>
                  <a:pt x="1016" y="642"/>
                  <a:pt x="1025" y="606"/>
                  <a:pt x="1025" y="567"/>
                </a:cubicBezTo>
                <a:cubicBezTo>
                  <a:pt x="1025" y="492"/>
                  <a:pt x="997" y="428"/>
                  <a:pt x="941" y="376"/>
                </a:cubicBezTo>
                <a:cubicBezTo>
                  <a:pt x="885" y="324"/>
                  <a:pt x="813" y="299"/>
                  <a:pt x="724" y="299"/>
                </a:cubicBezTo>
                <a:cubicBezTo>
                  <a:pt x="620" y="299"/>
                  <a:pt x="544" y="325"/>
                  <a:pt x="495" y="377"/>
                </a:cubicBezTo>
                <a:cubicBezTo>
                  <a:pt x="446" y="429"/>
                  <a:pt x="404" y="506"/>
                  <a:pt x="371" y="608"/>
                </a:cubicBezTo>
                <a:cubicBezTo>
                  <a:pt x="338" y="715"/>
                  <a:pt x="278" y="768"/>
                  <a:pt x="188" y="768"/>
                </a:cubicBezTo>
                <a:cubicBezTo>
                  <a:pt x="135" y="768"/>
                  <a:pt x="91" y="749"/>
                  <a:pt x="54" y="712"/>
                </a:cubicBezTo>
                <a:cubicBezTo>
                  <a:pt x="18" y="675"/>
                  <a:pt x="0" y="635"/>
                  <a:pt x="0" y="591"/>
                </a:cubicBezTo>
                <a:close/>
                <a:moveTo>
                  <a:pt x="690" y="2141"/>
                </a:moveTo>
                <a:cubicBezTo>
                  <a:pt x="633" y="2141"/>
                  <a:pt x="582" y="2123"/>
                  <a:pt x="540" y="2085"/>
                </a:cubicBezTo>
                <a:cubicBezTo>
                  <a:pt x="497" y="2048"/>
                  <a:pt x="475" y="1996"/>
                  <a:pt x="475" y="1929"/>
                </a:cubicBezTo>
                <a:cubicBezTo>
                  <a:pt x="475" y="1870"/>
                  <a:pt x="496" y="1820"/>
                  <a:pt x="537" y="1779"/>
                </a:cubicBezTo>
                <a:cubicBezTo>
                  <a:pt x="579" y="1739"/>
                  <a:pt x="630" y="1718"/>
                  <a:pt x="690" y="1718"/>
                </a:cubicBezTo>
                <a:cubicBezTo>
                  <a:pt x="750" y="1718"/>
                  <a:pt x="800" y="1739"/>
                  <a:pt x="840" y="1779"/>
                </a:cubicBezTo>
                <a:cubicBezTo>
                  <a:pt x="881" y="1820"/>
                  <a:pt x="901" y="1870"/>
                  <a:pt x="901" y="1929"/>
                </a:cubicBezTo>
                <a:cubicBezTo>
                  <a:pt x="901" y="1995"/>
                  <a:pt x="880" y="2047"/>
                  <a:pt x="837" y="2085"/>
                </a:cubicBezTo>
                <a:cubicBezTo>
                  <a:pt x="795" y="2122"/>
                  <a:pt x="746" y="2141"/>
                  <a:pt x="690" y="2141"/>
                </a:cubicBezTo>
                <a:close/>
              </a:path>
            </a:pathLst>
          </a:custGeom>
          <a:noFill/>
          <a:ln w="22225" cmpd="sng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Freeform 6"/>
          <p:cNvSpPr>
            <a:spLocks noEditPoints="1"/>
          </p:cNvSpPr>
          <p:nvPr userDrawn="1"/>
        </p:nvSpPr>
        <p:spPr bwMode="auto">
          <a:xfrm>
            <a:off x="3472326" y="1027981"/>
            <a:ext cx="3851704" cy="5835997"/>
          </a:xfrm>
          <a:custGeom>
            <a:avLst/>
            <a:gdLst>
              <a:gd name="T0" fmla="*/ 0 w 1414"/>
              <a:gd name="T1" fmla="*/ 591 h 2141"/>
              <a:gd name="T2" fmla="*/ 86 w 1414"/>
              <a:gd name="T3" fmla="*/ 319 h 2141"/>
              <a:gd name="T4" fmla="*/ 338 w 1414"/>
              <a:gd name="T5" fmla="*/ 91 h 2141"/>
              <a:gd name="T6" fmla="*/ 724 w 1414"/>
              <a:gd name="T7" fmla="*/ 0 h 2141"/>
              <a:gd name="T8" fmla="*/ 1086 w 1414"/>
              <a:gd name="T9" fmla="*/ 76 h 2141"/>
              <a:gd name="T10" fmla="*/ 1329 w 1414"/>
              <a:gd name="T11" fmla="*/ 282 h 2141"/>
              <a:gd name="T12" fmla="*/ 1414 w 1414"/>
              <a:gd name="T13" fmla="*/ 564 h 2141"/>
              <a:gd name="T14" fmla="*/ 1365 w 1414"/>
              <a:gd name="T15" fmla="*/ 775 h 2141"/>
              <a:gd name="T16" fmla="*/ 1249 w 1414"/>
              <a:gd name="T17" fmla="*/ 931 h 2141"/>
              <a:gd name="T18" fmla="*/ 1008 w 1414"/>
              <a:gd name="T19" fmla="*/ 1153 h 2141"/>
              <a:gd name="T20" fmla="*/ 931 w 1414"/>
              <a:gd name="T21" fmla="*/ 1230 h 2141"/>
              <a:gd name="T22" fmla="*/ 888 w 1414"/>
              <a:gd name="T23" fmla="*/ 1291 h 2141"/>
              <a:gd name="T24" fmla="*/ 866 w 1414"/>
              <a:gd name="T25" fmla="*/ 1346 h 2141"/>
              <a:gd name="T26" fmla="*/ 843 w 1414"/>
              <a:gd name="T27" fmla="*/ 1443 h 2141"/>
              <a:gd name="T28" fmla="*/ 675 w 1414"/>
              <a:gd name="T29" fmla="*/ 1590 h 2141"/>
              <a:gd name="T30" fmla="*/ 551 w 1414"/>
              <a:gd name="T31" fmla="*/ 1542 h 2141"/>
              <a:gd name="T32" fmla="*/ 501 w 1414"/>
              <a:gd name="T33" fmla="*/ 1399 h 2141"/>
              <a:gd name="T34" fmla="*/ 537 w 1414"/>
              <a:gd name="T35" fmla="*/ 1193 h 2141"/>
              <a:gd name="T36" fmla="*/ 635 w 1414"/>
              <a:gd name="T37" fmla="*/ 1040 h 2141"/>
              <a:gd name="T38" fmla="*/ 799 w 1414"/>
              <a:gd name="T39" fmla="*/ 884 h 2141"/>
              <a:gd name="T40" fmla="*/ 930 w 1414"/>
              <a:gd name="T41" fmla="*/ 765 h 2141"/>
              <a:gd name="T42" fmla="*/ 998 w 1414"/>
              <a:gd name="T43" fmla="*/ 675 h 2141"/>
              <a:gd name="T44" fmla="*/ 1025 w 1414"/>
              <a:gd name="T45" fmla="*/ 567 h 2141"/>
              <a:gd name="T46" fmla="*/ 941 w 1414"/>
              <a:gd name="T47" fmla="*/ 376 h 2141"/>
              <a:gd name="T48" fmla="*/ 724 w 1414"/>
              <a:gd name="T49" fmla="*/ 299 h 2141"/>
              <a:gd name="T50" fmla="*/ 495 w 1414"/>
              <a:gd name="T51" fmla="*/ 377 h 2141"/>
              <a:gd name="T52" fmla="*/ 371 w 1414"/>
              <a:gd name="T53" fmla="*/ 608 h 2141"/>
              <a:gd name="T54" fmla="*/ 188 w 1414"/>
              <a:gd name="T55" fmla="*/ 768 h 2141"/>
              <a:gd name="T56" fmla="*/ 54 w 1414"/>
              <a:gd name="T57" fmla="*/ 712 h 2141"/>
              <a:gd name="T58" fmla="*/ 0 w 1414"/>
              <a:gd name="T59" fmla="*/ 591 h 2141"/>
              <a:gd name="T60" fmla="*/ 690 w 1414"/>
              <a:gd name="T61" fmla="*/ 2141 h 2141"/>
              <a:gd name="T62" fmla="*/ 540 w 1414"/>
              <a:gd name="T63" fmla="*/ 2085 h 2141"/>
              <a:gd name="T64" fmla="*/ 475 w 1414"/>
              <a:gd name="T65" fmla="*/ 1929 h 2141"/>
              <a:gd name="T66" fmla="*/ 537 w 1414"/>
              <a:gd name="T67" fmla="*/ 1779 h 2141"/>
              <a:gd name="T68" fmla="*/ 690 w 1414"/>
              <a:gd name="T69" fmla="*/ 1718 h 2141"/>
              <a:gd name="T70" fmla="*/ 840 w 1414"/>
              <a:gd name="T71" fmla="*/ 1779 h 2141"/>
              <a:gd name="T72" fmla="*/ 901 w 1414"/>
              <a:gd name="T73" fmla="*/ 1929 h 2141"/>
              <a:gd name="T74" fmla="*/ 837 w 1414"/>
              <a:gd name="T75" fmla="*/ 2085 h 2141"/>
              <a:gd name="T76" fmla="*/ 690 w 1414"/>
              <a:gd name="T77" fmla="*/ 2141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14" h="2141">
                <a:moveTo>
                  <a:pt x="0" y="591"/>
                </a:moveTo>
                <a:cubicBezTo>
                  <a:pt x="0" y="502"/>
                  <a:pt x="29" y="411"/>
                  <a:pt x="86" y="319"/>
                </a:cubicBezTo>
                <a:cubicBezTo>
                  <a:pt x="144" y="227"/>
                  <a:pt x="228" y="151"/>
                  <a:pt x="338" y="91"/>
                </a:cubicBezTo>
                <a:cubicBezTo>
                  <a:pt x="448" y="30"/>
                  <a:pt x="577" y="0"/>
                  <a:pt x="724" y="0"/>
                </a:cubicBezTo>
                <a:cubicBezTo>
                  <a:pt x="861" y="0"/>
                  <a:pt x="981" y="25"/>
                  <a:pt x="1086" y="76"/>
                </a:cubicBezTo>
                <a:cubicBezTo>
                  <a:pt x="1191" y="126"/>
                  <a:pt x="1272" y="195"/>
                  <a:pt x="1329" y="282"/>
                </a:cubicBezTo>
                <a:cubicBezTo>
                  <a:pt x="1386" y="368"/>
                  <a:pt x="1414" y="463"/>
                  <a:pt x="1414" y="564"/>
                </a:cubicBezTo>
                <a:cubicBezTo>
                  <a:pt x="1414" y="645"/>
                  <a:pt x="1398" y="715"/>
                  <a:pt x="1365" y="775"/>
                </a:cubicBezTo>
                <a:cubicBezTo>
                  <a:pt x="1333" y="835"/>
                  <a:pt x="1294" y="888"/>
                  <a:pt x="1249" y="931"/>
                </a:cubicBezTo>
                <a:cubicBezTo>
                  <a:pt x="1205" y="975"/>
                  <a:pt x="1124" y="1049"/>
                  <a:pt x="1008" y="1153"/>
                </a:cubicBezTo>
                <a:cubicBezTo>
                  <a:pt x="976" y="1182"/>
                  <a:pt x="951" y="1208"/>
                  <a:pt x="931" y="1230"/>
                </a:cubicBezTo>
                <a:cubicBezTo>
                  <a:pt x="912" y="1252"/>
                  <a:pt x="898" y="1272"/>
                  <a:pt x="888" y="1291"/>
                </a:cubicBezTo>
                <a:cubicBezTo>
                  <a:pt x="879" y="1309"/>
                  <a:pt x="871" y="1327"/>
                  <a:pt x="866" y="1346"/>
                </a:cubicBezTo>
                <a:cubicBezTo>
                  <a:pt x="861" y="1364"/>
                  <a:pt x="853" y="1396"/>
                  <a:pt x="843" y="1443"/>
                </a:cubicBezTo>
                <a:cubicBezTo>
                  <a:pt x="825" y="1541"/>
                  <a:pt x="769" y="1590"/>
                  <a:pt x="675" y="1590"/>
                </a:cubicBezTo>
                <a:cubicBezTo>
                  <a:pt x="626" y="1590"/>
                  <a:pt x="584" y="1574"/>
                  <a:pt x="551" y="1542"/>
                </a:cubicBezTo>
                <a:cubicBezTo>
                  <a:pt x="517" y="1510"/>
                  <a:pt x="501" y="1462"/>
                  <a:pt x="501" y="1399"/>
                </a:cubicBezTo>
                <a:cubicBezTo>
                  <a:pt x="501" y="1320"/>
                  <a:pt x="513" y="1251"/>
                  <a:pt x="537" y="1193"/>
                </a:cubicBezTo>
                <a:cubicBezTo>
                  <a:pt x="562" y="1135"/>
                  <a:pt x="594" y="1084"/>
                  <a:pt x="635" y="1040"/>
                </a:cubicBezTo>
                <a:cubicBezTo>
                  <a:pt x="676" y="996"/>
                  <a:pt x="730" y="944"/>
                  <a:pt x="799" y="884"/>
                </a:cubicBezTo>
                <a:cubicBezTo>
                  <a:pt x="859" y="831"/>
                  <a:pt x="903" y="791"/>
                  <a:pt x="930" y="765"/>
                </a:cubicBezTo>
                <a:cubicBezTo>
                  <a:pt x="957" y="738"/>
                  <a:pt x="979" y="708"/>
                  <a:pt x="998" y="675"/>
                </a:cubicBezTo>
                <a:cubicBezTo>
                  <a:pt x="1016" y="642"/>
                  <a:pt x="1025" y="606"/>
                  <a:pt x="1025" y="567"/>
                </a:cubicBezTo>
                <a:cubicBezTo>
                  <a:pt x="1025" y="492"/>
                  <a:pt x="997" y="428"/>
                  <a:pt x="941" y="376"/>
                </a:cubicBezTo>
                <a:cubicBezTo>
                  <a:pt x="885" y="324"/>
                  <a:pt x="813" y="299"/>
                  <a:pt x="724" y="299"/>
                </a:cubicBezTo>
                <a:cubicBezTo>
                  <a:pt x="620" y="299"/>
                  <a:pt x="544" y="325"/>
                  <a:pt x="495" y="377"/>
                </a:cubicBezTo>
                <a:cubicBezTo>
                  <a:pt x="446" y="429"/>
                  <a:pt x="404" y="506"/>
                  <a:pt x="371" y="608"/>
                </a:cubicBezTo>
                <a:cubicBezTo>
                  <a:pt x="338" y="715"/>
                  <a:pt x="278" y="768"/>
                  <a:pt x="188" y="768"/>
                </a:cubicBezTo>
                <a:cubicBezTo>
                  <a:pt x="135" y="768"/>
                  <a:pt x="91" y="749"/>
                  <a:pt x="54" y="712"/>
                </a:cubicBezTo>
                <a:cubicBezTo>
                  <a:pt x="18" y="675"/>
                  <a:pt x="0" y="635"/>
                  <a:pt x="0" y="591"/>
                </a:cubicBezTo>
                <a:close/>
                <a:moveTo>
                  <a:pt x="690" y="2141"/>
                </a:moveTo>
                <a:cubicBezTo>
                  <a:pt x="633" y="2141"/>
                  <a:pt x="582" y="2123"/>
                  <a:pt x="540" y="2085"/>
                </a:cubicBezTo>
                <a:cubicBezTo>
                  <a:pt x="497" y="2048"/>
                  <a:pt x="475" y="1996"/>
                  <a:pt x="475" y="1929"/>
                </a:cubicBezTo>
                <a:cubicBezTo>
                  <a:pt x="475" y="1870"/>
                  <a:pt x="496" y="1820"/>
                  <a:pt x="537" y="1779"/>
                </a:cubicBezTo>
                <a:cubicBezTo>
                  <a:pt x="579" y="1739"/>
                  <a:pt x="630" y="1718"/>
                  <a:pt x="690" y="1718"/>
                </a:cubicBezTo>
                <a:cubicBezTo>
                  <a:pt x="750" y="1718"/>
                  <a:pt x="800" y="1739"/>
                  <a:pt x="840" y="1779"/>
                </a:cubicBezTo>
                <a:cubicBezTo>
                  <a:pt x="881" y="1820"/>
                  <a:pt x="901" y="1870"/>
                  <a:pt x="901" y="1929"/>
                </a:cubicBezTo>
                <a:cubicBezTo>
                  <a:pt x="901" y="1995"/>
                  <a:pt x="880" y="2047"/>
                  <a:pt x="837" y="2085"/>
                </a:cubicBezTo>
                <a:cubicBezTo>
                  <a:pt x="795" y="2122"/>
                  <a:pt x="746" y="2141"/>
                  <a:pt x="690" y="2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4300149" y="630356"/>
            <a:ext cx="354036" cy="354036"/>
            <a:chOff x="8661558" y="2437290"/>
            <a:chExt cx="777895" cy="777895"/>
          </a:xfrm>
        </p:grpSpPr>
        <p:sp>
          <p:nvSpPr>
            <p:cNvPr id="20" name="Ellipse 19"/>
            <p:cNvSpPr/>
            <p:nvPr/>
          </p:nvSpPr>
          <p:spPr bwMode="auto">
            <a:xfrm>
              <a:off x="8661558" y="2437290"/>
              <a:ext cx="777895" cy="7778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8816651" y="2592383"/>
              <a:ext cx="467708" cy="467708"/>
            </a:xfrm>
            <a:custGeom>
              <a:avLst/>
              <a:gdLst>
                <a:gd name="T0" fmla="*/ 1401 w 1732"/>
                <a:gd name="T1" fmla="*/ 435 h 1732"/>
                <a:gd name="T2" fmla="*/ 1396 w 1732"/>
                <a:gd name="T3" fmla="*/ 437 h 1732"/>
                <a:gd name="T4" fmla="*/ 1471 w 1732"/>
                <a:gd name="T5" fmla="*/ 478 h 1732"/>
                <a:gd name="T6" fmla="*/ 1444 w 1732"/>
                <a:gd name="T7" fmla="*/ 455 h 1732"/>
                <a:gd name="T8" fmla="*/ 1427 w 1732"/>
                <a:gd name="T9" fmla="*/ 443 h 1732"/>
                <a:gd name="T10" fmla="*/ 1415 w 1732"/>
                <a:gd name="T11" fmla="*/ 438 h 1732"/>
                <a:gd name="T12" fmla="*/ 636 w 1732"/>
                <a:gd name="T13" fmla="*/ 170 h 1732"/>
                <a:gd name="T14" fmla="*/ 165 w 1732"/>
                <a:gd name="T15" fmla="*/ 493 h 1732"/>
                <a:gd name="T16" fmla="*/ 237 w 1732"/>
                <a:gd name="T17" fmla="*/ 582 h 1732"/>
                <a:gd name="T18" fmla="*/ 290 w 1732"/>
                <a:gd name="T19" fmla="*/ 795 h 1732"/>
                <a:gd name="T20" fmla="*/ 254 w 1732"/>
                <a:gd name="T21" fmla="*/ 892 h 1732"/>
                <a:gd name="T22" fmla="*/ 355 w 1732"/>
                <a:gd name="T23" fmla="*/ 1112 h 1732"/>
                <a:gd name="T24" fmla="*/ 350 w 1732"/>
                <a:gd name="T25" fmla="*/ 1374 h 1732"/>
                <a:gd name="T26" fmla="*/ 166 w 1732"/>
                <a:gd name="T27" fmla="*/ 503 h 1732"/>
                <a:gd name="T28" fmla="*/ 579 w 1732"/>
                <a:gd name="T29" fmla="*/ 1628 h 1732"/>
                <a:gd name="T30" fmla="*/ 575 w 1732"/>
                <a:gd name="T31" fmla="*/ 1320 h 1732"/>
                <a:gd name="T32" fmla="*/ 827 w 1732"/>
                <a:gd name="T33" fmla="*/ 998 h 1732"/>
                <a:gd name="T34" fmla="*/ 549 w 1732"/>
                <a:gd name="T35" fmla="*/ 732 h 1732"/>
                <a:gd name="T36" fmla="*/ 323 w 1732"/>
                <a:gd name="T37" fmla="*/ 681 h 1732"/>
                <a:gd name="T38" fmla="*/ 282 w 1732"/>
                <a:gd name="T39" fmla="*/ 572 h 1732"/>
                <a:gd name="T40" fmla="*/ 301 w 1732"/>
                <a:gd name="T41" fmla="*/ 507 h 1732"/>
                <a:gd name="T42" fmla="*/ 243 w 1732"/>
                <a:gd name="T43" fmla="*/ 490 h 1732"/>
                <a:gd name="T44" fmla="*/ 417 w 1732"/>
                <a:gd name="T45" fmla="*/ 416 h 1732"/>
                <a:gd name="T46" fmla="*/ 567 w 1732"/>
                <a:gd name="T47" fmla="*/ 324 h 1732"/>
                <a:gd name="T48" fmla="*/ 720 w 1732"/>
                <a:gd name="T49" fmla="*/ 290 h 1732"/>
                <a:gd name="T50" fmla="*/ 787 w 1732"/>
                <a:gd name="T51" fmla="*/ 281 h 1732"/>
                <a:gd name="T52" fmla="*/ 813 w 1732"/>
                <a:gd name="T53" fmla="*/ 263 h 1732"/>
                <a:gd name="T54" fmla="*/ 812 w 1732"/>
                <a:gd name="T55" fmla="*/ 160 h 1732"/>
                <a:gd name="T56" fmla="*/ 742 w 1732"/>
                <a:gd name="T57" fmla="*/ 159 h 1732"/>
                <a:gd name="T58" fmla="*/ 636 w 1732"/>
                <a:gd name="T59" fmla="*/ 178 h 1732"/>
                <a:gd name="T60" fmla="*/ 698 w 1732"/>
                <a:gd name="T61" fmla="*/ 103 h 1732"/>
                <a:gd name="T62" fmla="*/ 838 w 1732"/>
                <a:gd name="T63" fmla="*/ 107 h 1732"/>
                <a:gd name="T64" fmla="*/ 851 w 1732"/>
                <a:gd name="T65" fmla="*/ 48 h 1732"/>
                <a:gd name="T66" fmla="*/ 919 w 1732"/>
                <a:gd name="T67" fmla="*/ 211 h 1732"/>
                <a:gd name="T68" fmla="*/ 1263 w 1732"/>
                <a:gd name="T69" fmla="*/ 230 h 1732"/>
                <a:gd name="T70" fmla="*/ 1369 w 1732"/>
                <a:gd name="T71" fmla="*/ 365 h 1732"/>
                <a:gd name="T72" fmla="*/ 1305 w 1732"/>
                <a:gd name="T73" fmla="*/ 515 h 1732"/>
                <a:gd name="T74" fmla="*/ 1372 w 1732"/>
                <a:gd name="T75" fmla="*/ 500 h 1732"/>
                <a:gd name="T76" fmla="*/ 1397 w 1732"/>
                <a:gd name="T77" fmla="*/ 436 h 1732"/>
                <a:gd name="T78" fmla="*/ 1408 w 1732"/>
                <a:gd name="T79" fmla="*/ 436 h 1732"/>
                <a:gd name="T80" fmla="*/ 1427 w 1732"/>
                <a:gd name="T81" fmla="*/ 443 h 1732"/>
                <a:gd name="T82" fmla="*/ 1454 w 1732"/>
                <a:gd name="T83" fmla="*/ 462 h 1732"/>
                <a:gd name="T84" fmla="*/ 1630 w 1732"/>
                <a:gd name="T85" fmla="*/ 611 h 1732"/>
                <a:gd name="T86" fmla="*/ 1409 w 1732"/>
                <a:gd name="T87" fmla="*/ 544 h 1732"/>
                <a:gd name="T88" fmla="*/ 1149 w 1732"/>
                <a:gd name="T89" fmla="*/ 666 h 1732"/>
                <a:gd name="T90" fmla="*/ 1178 w 1732"/>
                <a:gd name="T91" fmla="*/ 912 h 1732"/>
                <a:gd name="T92" fmla="*/ 1400 w 1732"/>
                <a:gd name="T93" fmla="*/ 985 h 1732"/>
                <a:gd name="T94" fmla="*/ 1434 w 1732"/>
                <a:gd name="T95" fmla="*/ 991 h 1732"/>
                <a:gd name="T96" fmla="*/ 1366 w 1732"/>
                <a:gd name="T97" fmla="*/ 1305 h 1732"/>
                <a:gd name="T98" fmla="*/ 282 w 1732"/>
                <a:gd name="T99" fmla="*/ 572 h 1732"/>
                <a:gd name="T100" fmla="*/ 299 w 1732"/>
                <a:gd name="T101" fmla="*/ 507 h 1732"/>
                <a:gd name="T102" fmla="*/ 659 w 1732"/>
                <a:gd name="T103" fmla="*/ 294 h 1732"/>
                <a:gd name="T104" fmla="*/ 637 w 1732"/>
                <a:gd name="T105" fmla="*/ 161 h 1732"/>
                <a:gd name="T106" fmla="*/ 1309 w 1732"/>
                <a:gd name="T107" fmla="*/ 516 h 1732"/>
                <a:gd name="T108" fmla="*/ 1401 w 1732"/>
                <a:gd name="T109" fmla="*/ 986 h 1732"/>
                <a:gd name="T110" fmla="*/ 1039 w 1732"/>
                <a:gd name="T111" fmla="*/ 202 h 1732"/>
                <a:gd name="T112" fmla="*/ 461 w 1732"/>
                <a:gd name="T113" fmla="*/ 578 h 1732"/>
                <a:gd name="T114" fmla="*/ 488 w 1732"/>
                <a:gd name="T115" fmla="*/ 520 h 1732"/>
                <a:gd name="T116" fmla="*/ 410 w 1732"/>
                <a:gd name="T117" fmla="*/ 495 h 1732"/>
                <a:gd name="T118" fmla="*/ 488 w 1732"/>
                <a:gd name="T119" fmla="*/ 529 h 1732"/>
                <a:gd name="T120" fmla="*/ 1212 w 1732"/>
                <a:gd name="T121" fmla="*/ 289 h 1732"/>
                <a:gd name="T122" fmla="*/ 1305 w 1732"/>
                <a:gd name="T123" fmla="*/ 34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2" h="1732">
                  <a:moveTo>
                    <a:pt x="1478" y="254"/>
                  </a:moveTo>
                  <a:cubicBezTo>
                    <a:pt x="1315" y="91"/>
                    <a:pt x="1097" y="0"/>
                    <a:pt x="866" y="0"/>
                  </a:cubicBezTo>
                  <a:cubicBezTo>
                    <a:pt x="634" y="0"/>
                    <a:pt x="417" y="91"/>
                    <a:pt x="253" y="254"/>
                  </a:cubicBezTo>
                  <a:cubicBezTo>
                    <a:pt x="90" y="418"/>
                    <a:pt x="0" y="635"/>
                    <a:pt x="0" y="866"/>
                  </a:cubicBezTo>
                  <a:cubicBezTo>
                    <a:pt x="0" y="1098"/>
                    <a:pt x="90" y="1315"/>
                    <a:pt x="253" y="1479"/>
                  </a:cubicBezTo>
                  <a:cubicBezTo>
                    <a:pt x="417" y="1642"/>
                    <a:pt x="634" y="1732"/>
                    <a:pt x="866" y="1732"/>
                  </a:cubicBezTo>
                  <a:cubicBezTo>
                    <a:pt x="1097" y="1732"/>
                    <a:pt x="1315" y="1642"/>
                    <a:pt x="1478" y="1479"/>
                  </a:cubicBezTo>
                  <a:cubicBezTo>
                    <a:pt x="1642" y="1315"/>
                    <a:pt x="1732" y="1098"/>
                    <a:pt x="1732" y="866"/>
                  </a:cubicBezTo>
                  <a:cubicBezTo>
                    <a:pt x="1732" y="635"/>
                    <a:pt x="1642" y="418"/>
                    <a:pt x="1478" y="254"/>
                  </a:cubicBezTo>
                  <a:close/>
                  <a:moveTo>
                    <a:pt x="1403" y="435"/>
                  </a:moveTo>
                  <a:cubicBezTo>
                    <a:pt x="1402" y="435"/>
                    <a:pt x="1402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lose/>
                  <a:moveTo>
                    <a:pt x="1401" y="435"/>
                  </a:moveTo>
                  <a:cubicBezTo>
                    <a:pt x="1400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lose/>
                  <a:moveTo>
                    <a:pt x="1399" y="436"/>
                  </a:moveTo>
                  <a:cubicBezTo>
                    <a:pt x="1399" y="436"/>
                    <a:pt x="1399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lose/>
                  <a:moveTo>
                    <a:pt x="1398" y="436"/>
                  </a:moveTo>
                  <a:cubicBezTo>
                    <a:pt x="1398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lose/>
                  <a:moveTo>
                    <a:pt x="1397" y="436"/>
                  </a:moveTo>
                  <a:cubicBezTo>
                    <a:pt x="1397" y="436"/>
                    <a:pt x="1396" y="436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lose/>
                  <a:moveTo>
                    <a:pt x="1396" y="437"/>
                  </a:move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lose/>
                  <a:moveTo>
                    <a:pt x="1396" y="437"/>
                  </a:move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lose/>
                  <a:moveTo>
                    <a:pt x="1404" y="435"/>
                  </a:moveTo>
                  <a:cubicBezTo>
                    <a:pt x="1404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lose/>
                  <a:moveTo>
                    <a:pt x="1476" y="484"/>
                  </a:moveTo>
                  <a:cubicBezTo>
                    <a:pt x="1476" y="483"/>
                    <a:pt x="1476" y="483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lose/>
                  <a:moveTo>
                    <a:pt x="1471" y="478"/>
                  </a:moveTo>
                  <a:cubicBezTo>
                    <a:pt x="1470" y="478"/>
                    <a:pt x="1470" y="477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lose/>
                  <a:moveTo>
                    <a:pt x="1465" y="472"/>
                  </a:moveTo>
                  <a:cubicBezTo>
                    <a:pt x="1464" y="472"/>
                    <a:pt x="1464" y="471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lose/>
                  <a:moveTo>
                    <a:pt x="1460" y="467"/>
                  </a:moveTo>
                  <a:cubicBezTo>
                    <a:pt x="1459" y="467"/>
                    <a:pt x="1459" y="467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lose/>
                  <a:moveTo>
                    <a:pt x="1454" y="462"/>
                  </a:moveTo>
                  <a:cubicBezTo>
                    <a:pt x="1454" y="462"/>
                    <a:pt x="1454" y="462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lose/>
                  <a:moveTo>
                    <a:pt x="1449" y="458"/>
                  </a:moveTo>
                  <a:cubicBezTo>
                    <a:pt x="1449" y="458"/>
                    <a:pt x="1448" y="458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lose/>
                  <a:moveTo>
                    <a:pt x="1444" y="455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4" y="454"/>
                    <a:pt x="1444" y="454"/>
                    <a:pt x="1444" y="455"/>
                  </a:cubicBezTo>
                  <a:close/>
                  <a:moveTo>
                    <a:pt x="1440" y="451"/>
                  </a:moveTo>
                  <a:cubicBezTo>
                    <a:pt x="1440" y="451"/>
                    <a:pt x="1439" y="451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lose/>
                  <a:moveTo>
                    <a:pt x="1436" y="448"/>
                  </a:moveTo>
                  <a:cubicBezTo>
                    <a:pt x="1436" y="448"/>
                    <a:pt x="1435" y="448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lose/>
                  <a:moveTo>
                    <a:pt x="1431" y="446"/>
                  </a:moveTo>
                  <a:cubicBezTo>
                    <a:pt x="1431" y="445"/>
                    <a:pt x="1431" y="445"/>
                    <a:pt x="1431" y="445"/>
                  </a:cubicBezTo>
                  <a:cubicBezTo>
                    <a:pt x="1431" y="445"/>
                    <a:pt x="1431" y="445"/>
                    <a:pt x="1431" y="446"/>
                  </a:cubicBezTo>
                  <a:close/>
                  <a:moveTo>
                    <a:pt x="1428" y="444"/>
                  </a:moveTo>
                  <a:cubicBezTo>
                    <a:pt x="1428" y="443"/>
                    <a:pt x="1427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lose/>
                  <a:moveTo>
                    <a:pt x="1424" y="441"/>
                  </a:moveTo>
                  <a:cubicBezTo>
                    <a:pt x="1424" y="441"/>
                    <a:pt x="1424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lose/>
                  <a:moveTo>
                    <a:pt x="1421" y="440"/>
                  </a:moveTo>
                  <a:cubicBezTo>
                    <a:pt x="1421" y="440"/>
                    <a:pt x="1421" y="440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lose/>
                  <a:moveTo>
                    <a:pt x="1418" y="439"/>
                  </a:moveTo>
                  <a:cubicBezTo>
                    <a:pt x="1418" y="439"/>
                    <a:pt x="1418" y="439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lose/>
                  <a:moveTo>
                    <a:pt x="1415" y="438"/>
                  </a:moveTo>
                  <a:cubicBezTo>
                    <a:pt x="1415" y="438"/>
                    <a:pt x="1415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lose/>
                  <a:moveTo>
                    <a:pt x="1412" y="437"/>
                  </a:moveTo>
                  <a:cubicBezTo>
                    <a:pt x="1412" y="437"/>
                    <a:pt x="1412" y="437"/>
                    <a:pt x="1412" y="437"/>
                  </a:cubicBezTo>
                  <a:cubicBezTo>
                    <a:pt x="1412" y="437"/>
                    <a:pt x="1412" y="437"/>
                    <a:pt x="1412" y="437"/>
                  </a:cubicBezTo>
                  <a:close/>
                  <a:moveTo>
                    <a:pt x="1410" y="436"/>
                  </a:moveTo>
                  <a:cubicBezTo>
                    <a:pt x="1410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lose/>
                  <a:moveTo>
                    <a:pt x="1408" y="436"/>
                  </a:moveTo>
                  <a:cubicBezTo>
                    <a:pt x="1408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lose/>
                  <a:moveTo>
                    <a:pt x="1405" y="435"/>
                  </a:moveTo>
                  <a:cubicBezTo>
                    <a:pt x="1405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lose/>
                  <a:moveTo>
                    <a:pt x="636" y="170"/>
                  </a:moveTo>
                  <a:cubicBezTo>
                    <a:pt x="636" y="171"/>
                    <a:pt x="636" y="172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lose/>
                  <a:moveTo>
                    <a:pt x="242" y="481"/>
                  </a:moveTo>
                  <a:cubicBezTo>
                    <a:pt x="242" y="482"/>
                    <a:pt x="242" y="482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lose/>
                  <a:moveTo>
                    <a:pt x="56" y="857"/>
                  </a:moveTo>
                  <a:cubicBezTo>
                    <a:pt x="56" y="704"/>
                    <a:pt x="97" y="560"/>
                    <a:pt x="170" y="437"/>
                  </a:cubicBezTo>
                  <a:cubicBezTo>
                    <a:pt x="170" y="438"/>
                    <a:pt x="171" y="438"/>
                    <a:pt x="172" y="438"/>
                  </a:cubicBezTo>
                  <a:cubicBezTo>
                    <a:pt x="171" y="441"/>
                    <a:pt x="171" y="443"/>
                    <a:pt x="171" y="446"/>
                  </a:cubicBezTo>
                  <a:cubicBezTo>
                    <a:pt x="170" y="455"/>
                    <a:pt x="168" y="464"/>
                    <a:pt x="167" y="473"/>
                  </a:cubicBezTo>
                  <a:cubicBezTo>
                    <a:pt x="166" y="478"/>
                    <a:pt x="166" y="483"/>
                    <a:pt x="165" y="488"/>
                  </a:cubicBezTo>
                  <a:cubicBezTo>
                    <a:pt x="165" y="490"/>
                    <a:pt x="165" y="492"/>
                    <a:pt x="165" y="494"/>
                  </a:cubicBezTo>
                  <a:cubicBezTo>
                    <a:pt x="165" y="494"/>
                    <a:pt x="165" y="494"/>
                    <a:pt x="165" y="493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65" y="495"/>
                    <a:pt x="165" y="496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ubicBezTo>
                    <a:pt x="165" y="500"/>
                    <a:pt x="165" y="501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4"/>
                    <a:pt x="167" y="506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ubicBezTo>
                    <a:pt x="168" y="509"/>
                    <a:pt x="168" y="511"/>
                    <a:pt x="169" y="512"/>
                  </a:cubicBezTo>
                  <a:cubicBezTo>
                    <a:pt x="172" y="518"/>
                    <a:pt x="175" y="523"/>
                    <a:pt x="180" y="529"/>
                  </a:cubicBezTo>
                  <a:cubicBezTo>
                    <a:pt x="186" y="535"/>
                    <a:pt x="192" y="540"/>
                    <a:pt x="199" y="545"/>
                  </a:cubicBezTo>
                  <a:cubicBezTo>
                    <a:pt x="210" y="553"/>
                    <a:pt x="223" y="559"/>
                    <a:pt x="235" y="564"/>
                  </a:cubicBezTo>
                  <a:cubicBezTo>
                    <a:pt x="237" y="564"/>
                    <a:pt x="237" y="565"/>
                    <a:pt x="239" y="565"/>
                  </a:cubicBezTo>
                  <a:cubicBezTo>
                    <a:pt x="239" y="571"/>
                    <a:pt x="238" y="577"/>
                    <a:pt x="237" y="582"/>
                  </a:cubicBezTo>
                  <a:cubicBezTo>
                    <a:pt x="236" y="588"/>
                    <a:pt x="235" y="591"/>
                    <a:pt x="235" y="595"/>
                  </a:cubicBezTo>
                  <a:cubicBezTo>
                    <a:pt x="236" y="598"/>
                    <a:pt x="237" y="601"/>
                    <a:pt x="238" y="602"/>
                  </a:cubicBezTo>
                  <a:cubicBezTo>
                    <a:pt x="245" y="608"/>
                    <a:pt x="252" y="615"/>
                    <a:pt x="259" y="620"/>
                  </a:cubicBezTo>
                  <a:cubicBezTo>
                    <a:pt x="261" y="622"/>
                    <a:pt x="263" y="631"/>
                    <a:pt x="264" y="633"/>
                  </a:cubicBezTo>
                  <a:cubicBezTo>
                    <a:pt x="267" y="648"/>
                    <a:pt x="269" y="656"/>
                    <a:pt x="273" y="671"/>
                  </a:cubicBezTo>
                  <a:cubicBezTo>
                    <a:pt x="274" y="673"/>
                    <a:pt x="275" y="675"/>
                    <a:pt x="277" y="677"/>
                  </a:cubicBezTo>
                  <a:cubicBezTo>
                    <a:pt x="285" y="682"/>
                    <a:pt x="292" y="688"/>
                    <a:pt x="299" y="694"/>
                  </a:cubicBezTo>
                  <a:cubicBezTo>
                    <a:pt x="300" y="694"/>
                    <a:pt x="302" y="696"/>
                    <a:pt x="303" y="696"/>
                  </a:cubicBezTo>
                  <a:cubicBezTo>
                    <a:pt x="311" y="700"/>
                    <a:pt x="315" y="706"/>
                    <a:pt x="317" y="713"/>
                  </a:cubicBezTo>
                  <a:cubicBezTo>
                    <a:pt x="318" y="718"/>
                    <a:pt x="319" y="723"/>
                    <a:pt x="319" y="728"/>
                  </a:cubicBezTo>
                  <a:cubicBezTo>
                    <a:pt x="319" y="737"/>
                    <a:pt x="317" y="746"/>
                    <a:pt x="314" y="754"/>
                  </a:cubicBezTo>
                  <a:cubicBezTo>
                    <a:pt x="312" y="761"/>
                    <a:pt x="309" y="767"/>
                    <a:pt x="306" y="772"/>
                  </a:cubicBezTo>
                  <a:cubicBezTo>
                    <a:pt x="300" y="780"/>
                    <a:pt x="295" y="787"/>
                    <a:pt x="290" y="795"/>
                  </a:cubicBezTo>
                  <a:cubicBezTo>
                    <a:pt x="283" y="804"/>
                    <a:pt x="276" y="814"/>
                    <a:pt x="270" y="823"/>
                  </a:cubicBezTo>
                  <a:cubicBezTo>
                    <a:pt x="267" y="827"/>
                    <a:pt x="265" y="831"/>
                    <a:pt x="263" y="834"/>
                  </a:cubicBezTo>
                  <a:cubicBezTo>
                    <a:pt x="258" y="843"/>
                    <a:pt x="256" y="851"/>
                    <a:pt x="254" y="860"/>
                  </a:cubicBezTo>
                  <a:cubicBezTo>
                    <a:pt x="254" y="864"/>
                    <a:pt x="254" y="867"/>
                    <a:pt x="254" y="870"/>
                  </a:cubicBezTo>
                  <a:cubicBezTo>
                    <a:pt x="254" y="871"/>
                    <a:pt x="254" y="872"/>
                    <a:pt x="253" y="872"/>
                  </a:cubicBezTo>
                  <a:cubicBezTo>
                    <a:pt x="253" y="875"/>
                    <a:pt x="253" y="877"/>
                    <a:pt x="253" y="879"/>
                  </a:cubicBezTo>
                  <a:cubicBezTo>
                    <a:pt x="253" y="880"/>
                    <a:pt x="253" y="880"/>
                    <a:pt x="253" y="881"/>
                  </a:cubicBezTo>
                  <a:cubicBezTo>
                    <a:pt x="253" y="880"/>
                    <a:pt x="253" y="880"/>
                    <a:pt x="253" y="879"/>
                  </a:cubicBezTo>
                  <a:cubicBezTo>
                    <a:pt x="253" y="880"/>
                    <a:pt x="253" y="882"/>
                    <a:pt x="253" y="883"/>
                  </a:cubicBezTo>
                  <a:cubicBezTo>
                    <a:pt x="253" y="882"/>
                    <a:pt x="253" y="882"/>
                    <a:pt x="253" y="881"/>
                  </a:cubicBezTo>
                  <a:cubicBezTo>
                    <a:pt x="253" y="882"/>
                    <a:pt x="253" y="882"/>
                    <a:pt x="253" y="883"/>
                  </a:cubicBezTo>
                  <a:cubicBezTo>
                    <a:pt x="253" y="884"/>
                    <a:pt x="253" y="884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3" y="890"/>
                    <a:pt x="253" y="887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4" y="902"/>
                    <a:pt x="256" y="911"/>
                    <a:pt x="260" y="920"/>
                  </a:cubicBezTo>
                  <a:cubicBezTo>
                    <a:pt x="260" y="922"/>
                    <a:pt x="260" y="924"/>
                    <a:pt x="260" y="926"/>
                  </a:cubicBezTo>
                  <a:cubicBezTo>
                    <a:pt x="258" y="936"/>
                    <a:pt x="259" y="945"/>
                    <a:pt x="263" y="954"/>
                  </a:cubicBezTo>
                  <a:cubicBezTo>
                    <a:pt x="265" y="960"/>
                    <a:pt x="268" y="965"/>
                    <a:pt x="272" y="969"/>
                  </a:cubicBezTo>
                  <a:cubicBezTo>
                    <a:pt x="275" y="974"/>
                    <a:pt x="279" y="979"/>
                    <a:pt x="283" y="984"/>
                  </a:cubicBezTo>
                  <a:cubicBezTo>
                    <a:pt x="289" y="992"/>
                    <a:pt x="295" y="999"/>
                    <a:pt x="301" y="1007"/>
                  </a:cubicBezTo>
                  <a:cubicBezTo>
                    <a:pt x="314" y="1024"/>
                    <a:pt x="330" y="1038"/>
                    <a:pt x="347" y="1049"/>
                  </a:cubicBezTo>
                  <a:cubicBezTo>
                    <a:pt x="349" y="1050"/>
                    <a:pt x="350" y="1051"/>
                    <a:pt x="352" y="1052"/>
                  </a:cubicBezTo>
                  <a:cubicBezTo>
                    <a:pt x="351" y="1053"/>
                    <a:pt x="351" y="1054"/>
                    <a:pt x="351" y="1055"/>
                  </a:cubicBezTo>
                  <a:cubicBezTo>
                    <a:pt x="348" y="1063"/>
                    <a:pt x="346" y="1071"/>
                    <a:pt x="346" y="1080"/>
                  </a:cubicBezTo>
                  <a:cubicBezTo>
                    <a:pt x="346" y="1091"/>
                    <a:pt x="349" y="1103"/>
                    <a:pt x="355" y="1112"/>
                  </a:cubicBezTo>
                  <a:cubicBezTo>
                    <a:pt x="358" y="1117"/>
                    <a:pt x="360" y="1119"/>
                    <a:pt x="367" y="1124"/>
                  </a:cubicBezTo>
                  <a:cubicBezTo>
                    <a:pt x="367" y="1125"/>
                    <a:pt x="367" y="1127"/>
                    <a:pt x="366" y="1129"/>
                  </a:cubicBezTo>
                  <a:cubicBezTo>
                    <a:pt x="365" y="1143"/>
                    <a:pt x="363" y="1157"/>
                    <a:pt x="361" y="1170"/>
                  </a:cubicBezTo>
                  <a:cubicBezTo>
                    <a:pt x="360" y="1177"/>
                    <a:pt x="359" y="1185"/>
                    <a:pt x="358" y="1192"/>
                  </a:cubicBezTo>
                  <a:cubicBezTo>
                    <a:pt x="357" y="1195"/>
                    <a:pt x="357" y="1198"/>
                    <a:pt x="356" y="1200"/>
                  </a:cubicBezTo>
                  <a:cubicBezTo>
                    <a:pt x="353" y="1211"/>
                    <a:pt x="351" y="1221"/>
                    <a:pt x="350" y="1231"/>
                  </a:cubicBezTo>
                  <a:cubicBezTo>
                    <a:pt x="349" y="1238"/>
                    <a:pt x="349" y="1244"/>
                    <a:pt x="350" y="1251"/>
                  </a:cubicBezTo>
                  <a:cubicBezTo>
                    <a:pt x="351" y="1257"/>
                    <a:pt x="353" y="1262"/>
                    <a:pt x="357" y="1266"/>
                  </a:cubicBezTo>
                  <a:cubicBezTo>
                    <a:pt x="357" y="1270"/>
                    <a:pt x="357" y="1273"/>
                    <a:pt x="356" y="1277"/>
                  </a:cubicBezTo>
                  <a:cubicBezTo>
                    <a:pt x="355" y="1288"/>
                    <a:pt x="353" y="1298"/>
                    <a:pt x="352" y="1309"/>
                  </a:cubicBezTo>
                  <a:cubicBezTo>
                    <a:pt x="351" y="1314"/>
                    <a:pt x="350" y="1319"/>
                    <a:pt x="349" y="1324"/>
                  </a:cubicBezTo>
                  <a:cubicBezTo>
                    <a:pt x="348" y="1335"/>
                    <a:pt x="347" y="1346"/>
                    <a:pt x="347" y="1357"/>
                  </a:cubicBezTo>
                  <a:cubicBezTo>
                    <a:pt x="348" y="1363"/>
                    <a:pt x="348" y="1368"/>
                    <a:pt x="350" y="1374"/>
                  </a:cubicBezTo>
                  <a:cubicBezTo>
                    <a:pt x="351" y="1379"/>
                    <a:pt x="353" y="1383"/>
                    <a:pt x="356" y="1387"/>
                  </a:cubicBezTo>
                  <a:cubicBezTo>
                    <a:pt x="357" y="1388"/>
                    <a:pt x="357" y="1389"/>
                    <a:pt x="357" y="1391"/>
                  </a:cubicBezTo>
                  <a:cubicBezTo>
                    <a:pt x="359" y="1405"/>
                    <a:pt x="361" y="1419"/>
                    <a:pt x="363" y="1434"/>
                  </a:cubicBezTo>
                  <a:cubicBezTo>
                    <a:pt x="364" y="1442"/>
                    <a:pt x="366" y="1452"/>
                    <a:pt x="367" y="1461"/>
                  </a:cubicBezTo>
                  <a:cubicBezTo>
                    <a:pt x="367" y="1462"/>
                    <a:pt x="368" y="1464"/>
                    <a:pt x="368" y="1465"/>
                  </a:cubicBezTo>
                  <a:cubicBezTo>
                    <a:pt x="376" y="1479"/>
                    <a:pt x="381" y="1497"/>
                    <a:pt x="389" y="1511"/>
                  </a:cubicBezTo>
                  <a:cubicBezTo>
                    <a:pt x="391" y="1514"/>
                    <a:pt x="393" y="1518"/>
                    <a:pt x="396" y="1521"/>
                  </a:cubicBezTo>
                  <a:cubicBezTo>
                    <a:pt x="402" y="1528"/>
                    <a:pt x="410" y="1536"/>
                    <a:pt x="419" y="1543"/>
                  </a:cubicBezTo>
                  <a:cubicBezTo>
                    <a:pt x="200" y="1393"/>
                    <a:pt x="56" y="1142"/>
                    <a:pt x="56" y="857"/>
                  </a:cubicBezTo>
                  <a:close/>
                  <a:moveTo>
                    <a:pt x="167" y="508"/>
                  </a:moveTo>
                  <a:cubicBezTo>
                    <a:pt x="167" y="508"/>
                    <a:pt x="167" y="507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lose/>
                  <a:moveTo>
                    <a:pt x="166" y="503"/>
                  </a:move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lose/>
                  <a:moveTo>
                    <a:pt x="165" y="499"/>
                  </a:moveTo>
                  <a:cubicBezTo>
                    <a:pt x="165" y="498"/>
                    <a:pt x="165" y="498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lose/>
                  <a:moveTo>
                    <a:pt x="282" y="572"/>
                  </a:moveTo>
                  <a:cubicBezTo>
                    <a:pt x="282" y="572"/>
                    <a:pt x="282" y="572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lose/>
                  <a:moveTo>
                    <a:pt x="254" y="870"/>
                  </a:moveTo>
                  <a:cubicBezTo>
                    <a:pt x="254" y="871"/>
                    <a:pt x="254" y="872"/>
                    <a:pt x="253" y="872"/>
                  </a:cubicBezTo>
                  <a:cubicBezTo>
                    <a:pt x="254" y="872"/>
                    <a:pt x="254" y="871"/>
                    <a:pt x="254" y="870"/>
                  </a:cubicBezTo>
                  <a:close/>
                  <a:moveTo>
                    <a:pt x="863" y="1679"/>
                  </a:moveTo>
                  <a:cubicBezTo>
                    <a:pt x="765" y="1679"/>
                    <a:pt x="669" y="1662"/>
                    <a:pt x="579" y="1628"/>
                  </a:cubicBezTo>
                  <a:cubicBezTo>
                    <a:pt x="542" y="1614"/>
                    <a:pt x="506" y="1596"/>
                    <a:pt x="472" y="1576"/>
                  </a:cubicBezTo>
                  <a:cubicBezTo>
                    <a:pt x="472" y="1576"/>
                    <a:pt x="472" y="1576"/>
                    <a:pt x="472" y="1576"/>
                  </a:cubicBezTo>
                  <a:cubicBezTo>
                    <a:pt x="471" y="1572"/>
                    <a:pt x="470" y="1568"/>
                    <a:pt x="470" y="1564"/>
                  </a:cubicBezTo>
                  <a:cubicBezTo>
                    <a:pt x="464" y="1534"/>
                    <a:pt x="456" y="1491"/>
                    <a:pt x="451" y="1468"/>
                  </a:cubicBezTo>
                  <a:cubicBezTo>
                    <a:pt x="451" y="1465"/>
                    <a:pt x="451" y="1461"/>
                    <a:pt x="451" y="1459"/>
                  </a:cubicBezTo>
                  <a:cubicBezTo>
                    <a:pt x="451" y="1458"/>
                    <a:pt x="451" y="1454"/>
                    <a:pt x="452" y="1452"/>
                  </a:cubicBezTo>
                  <a:cubicBezTo>
                    <a:pt x="456" y="1443"/>
                    <a:pt x="459" y="1436"/>
                    <a:pt x="463" y="1427"/>
                  </a:cubicBezTo>
                  <a:cubicBezTo>
                    <a:pt x="467" y="1419"/>
                    <a:pt x="471" y="1411"/>
                    <a:pt x="474" y="1402"/>
                  </a:cubicBezTo>
                  <a:cubicBezTo>
                    <a:pt x="476" y="1400"/>
                    <a:pt x="477" y="1397"/>
                    <a:pt x="480" y="1395"/>
                  </a:cubicBezTo>
                  <a:cubicBezTo>
                    <a:pt x="489" y="1386"/>
                    <a:pt x="499" y="1377"/>
                    <a:pt x="508" y="1368"/>
                  </a:cubicBezTo>
                  <a:cubicBezTo>
                    <a:pt x="509" y="1366"/>
                    <a:pt x="511" y="1365"/>
                    <a:pt x="513" y="1364"/>
                  </a:cubicBezTo>
                  <a:cubicBezTo>
                    <a:pt x="531" y="1351"/>
                    <a:pt x="550" y="1339"/>
                    <a:pt x="568" y="1327"/>
                  </a:cubicBezTo>
                  <a:cubicBezTo>
                    <a:pt x="571" y="1325"/>
                    <a:pt x="573" y="1322"/>
                    <a:pt x="575" y="1320"/>
                  </a:cubicBezTo>
                  <a:cubicBezTo>
                    <a:pt x="583" y="1307"/>
                    <a:pt x="592" y="1295"/>
                    <a:pt x="600" y="1282"/>
                  </a:cubicBezTo>
                  <a:cubicBezTo>
                    <a:pt x="603" y="1277"/>
                    <a:pt x="606" y="1271"/>
                    <a:pt x="610" y="1265"/>
                  </a:cubicBezTo>
                  <a:cubicBezTo>
                    <a:pt x="611" y="1264"/>
                    <a:pt x="611" y="1263"/>
                    <a:pt x="612" y="1262"/>
                  </a:cubicBezTo>
                  <a:cubicBezTo>
                    <a:pt x="623" y="1248"/>
                    <a:pt x="634" y="1234"/>
                    <a:pt x="645" y="1220"/>
                  </a:cubicBezTo>
                  <a:cubicBezTo>
                    <a:pt x="647" y="1218"/>
                    <a:pt x="648" y="1217"/>
                    <a:pt x="651" y="1216"/>
                  </a:cubicBezTo>
                  <a:cubicBezTo>
                    <a:pt x="669" y="1212"/>
                    <a:pt x="687" y="1207"/>
                    <a:pt x="703" y="1199"/>
                  </a:cubicBezTo>
                  <a:cubicBezTo>
                    <a:pt x="707" y="1197"/>
                    <a:pt x="711" y="1194"/>
                    <a:pt x="714" y="1192"/>
                  </a:cubicBezTo>
                  <a:cubicBezTo>
                    <a:pt x="716" y="1191"/>
                    <a:pt x="717" y="1190"/>
                    <a:pt x="718" y="1188"/>
                  </a:cubicBezTo>
                  <a:cubicBezTo>
                    <a:pt x="730" y="1172"/>
                    <a:pt x="742" y="1156"/>
                    <a:pt x="754" y="1140"/>
                  </a:cubicBezTo>
                  <a:cubicBezTo>
                    <a:pt x="755" y="1138"/>
                    <a:pt x="756" y="1136"/>
                    <a:pt x="757" y="1134"/>
                  </a:cubicBezTo>
                  <a:cubicBezTo>
                    <a:pt x="765" y="1112"/>
                    <a:pt x="773" y="1090"/>
                    <a:pt x="781" y="1068"/>
                  </a:cubicBezTo>
                  <a:cubicBezTo>
                    <a:pt x="782" y="1066"/>
                    <a:pt x="783" y="1064"/>
                    <a:pt x="785" y="1063"/>
                  </a:cubicBezTo>
                  <a:cubicBezTo>
                    <a:pt x="809" y="1047"/>
                    <a:pt x="823" y="1026"/>
                    <a:pt x="827" y="998"/>
                  </a:cubicBezTo>
                  <a:cubicBezTo>
                    <a:pt x="828" y="992"/>
                    <a:pt x="828" y="986"/>
                    <a:pt x="828" y="980"/>
                  </a:cubicBezTo>
                  <a:cubicBezTo>
                    <a:pt x="827" y="973"/>
                    <a:pt x="823" y="967"/>
                    <a:pt x="821" y="964"/>
                  </a:cubicBezTo>
                  <a:cubicBezTo>
                    <a:pt x="810" y="951"/>
                    <a:pt x="800" y="945"/>
                    <a:pt x="785" y="936"/>
                  </a:cubicBezTo>
                  <a:cubicBezTo>
                    <a:pt x="766" y="925"/>
                    <a:pt x="746" y="917"/>
                    <a:pt x="725" y="912"/>
                  </a:cubicBezTo>
                  <a:cubicBezTo>
                    <a:pt x="720" y="911"/>
                    <a:pt x="712" y="909"/>
                    <a:pt x="711" y="908"/>
                  </a:cubicBezTo>
                  <a:cubicBezTo>
                    <a:pt x="709" y="907"/>
                    <a:pt x="708" y="906"/>
                    <a:pt x="707" y="904"/>
                  </a:cubicBezTo>
                  <a:cubicBezTo>
                    <a:pt x="703" y="895"/>
                    <a:pt x="698" y="886"/>
                    <a:pt x="692" y="877"/>
                  </a:cubicBezTo>
                  <a:cubicBezTo>
                    <a:pt x="687" y="869"/>
                    <a:pt x="681" y="862"/>
                    <a:pt x="674" y="856"/>
                  </a:cubicBezTo>
                  <a:cubicBezTo>
                    <a:pt x="673" y="854"/>
                    <a:pt x="673" y="853"/>
                    <a:pt x="672" y="851"/>
                  </a:cubicBezTo>
                  <a:cubicBezTo>
                    <a:pt x="671" y="846"/>
                    <a:pt x="669" y="840"/>
                    <a:pt x="667" y="834"/>
                  </a:cubicBezTo>
                  <a:cubicBezTo>
                    <a:pt x="660" y="816"/>
                    <a:pt x="649" y="800"/>
                    <a:pt x="635" y="786"/>
                  </a:cubicBezTo>
                  <a:cubicBezTo>
                    <a:pt x="613" y="763"/>
                    <a:pt x="586" y="747"/>
                    <a:pt x="555" y="737"/>
                  </a:cubicBezTo>
                  <a:cubicBezTo>
                    <a:pt x="552" y="736"/>
                    <a:pt x="551" y="734"/>
                    <a:pt x="549" y="732"/>
                  </a:cubicBezTo>
                  <a:cubicBezTo>
                    <a:pt x="537" y="716"/>
                    <a:pt x="522" y="705"/>
                    <a:pt x="504" y="698"/>
                  </a:cubicBezTo>
                  <a:cubicBezTo>
                    <a:pt x="498" y="695"/>
                    <a:pt x="491" y="693"/>
                    <a:pt x="485" y="692"/>
                  </a:cubicBezTo>
                  <a:cubicBezTo>
                    <a:pt x="483" y="692"/>
                    <a:pt x="481" y="691"/>
                    <a:pt x="480" y="690"/>
                  </a:cubicBezTo>
                  <a:cubicBezTo>
                    <a:pt x="468" y="684"/>
                    <a:pt x="456" y="678"/>
                    <a:pt x="444" y="672"/>
                  </a:cubicBezTo>
                  <a:cubicBezTo>
                    <a:pt x="442" y="672"/>
                    <a:pt x="440" y="670"/>
                    <a:pt x="439" y="669"/>
                  </a:cubicBezTo>
                  <a:cubicBezTo>
                    <a:pt x="436" y="665"/>
                    <a:pt x="432" y="663"/>
                    <a:pt x="428" y="660"/>
                  </a:cubicBezTo>
                  <a:cubicBezTo>
                    <a:pt x="423" y="657"/>
                    <a:pt x="419" y="656"/>
                    <a:pt x="414" y="656"/>
                  </a:cubicBezTo>
                  <a:cubicBezTo>
                    <a:pt x="408" y="657"/>
                    <a:pt x="403" y="659"/>
                    <a:pt x="398" y="663"/>
                  </a:cubicBezTo>
                  <a:cubicBezTo>
                    <a:pt x="397" y="664"/>
                    <a:pt x="397" y="666"/>
                    <a:pt x="396" y="667"/>
                  </a:cubicBezTo>
                  <a:cubicBezTo>
                    <a:pt x="393" y="672"/>
                    <a:pt x="390" y="677"/>
                    <a:pt x="386" y="681"/>
                  </a:cubicBezTo>
                  <a:cubicBezTo>
                    <a:pt x="379" y="688"/>
                    <a:pt x="372" y="692"/>
                    <a:pt x="363" y="693"/>
                  </a:cubicBezTo>
                  <a:cubicBezTo>
                    <a:pt x="357" y="694"/>
                    <a:pt x="350" y="693"/>
                    <a:pt x="345" y="692"/>
                  </a:cubicBezTo>
                  <a:cubicBezTo>
                    <a:pt x="337" y="689"/>
                    <a:pt x="330" y="686"/>
                    <a:pt x="323" y="681"/>
                  </a:cubicBezTo>
                  <a:cubicBezTo>
                    <a:pt x="322" y="680"/>
                    <a:pt x="320" y="679"/>
                    <a:pt x="318" y="677"/>
                  </a:cubicBezTo>
                  <a:cubicBezTo>
                    <a:pt x="306" y="670"/>
                    <a:pt x="298" y="660"/>
                    <a:pt x="296" y="646"/>
                  </a:cubicBezTo>
                  <a:cubicBezTo>
                    <a:pt x="295" y="643"/>
                    <a:pt x="295" y="640"/>
                    <a:pt x="295" y="637"/>
                  </a:cubicBezTo>
                  <a:cubicBezTo>
                    <a:pt x="294" y="623"/>
                    <a:pt x="295" y="610"/>
                    <a:pt x="297" y="597"/>
                  </a:cubicBezTo>
                  <a:cubicBezTo>
                    <a:pt x="297" y="593"/>
                    <a:pt x="297" y="592"/>
                    <a:pt x="297" y="590"/>
                  </a:cubicBezTo>
                  <a:cubicBezTo>
                    <a:pt x="297" y="588"/>
                    <a:pt x="297" y="585"/>
                    <a:pt x="294" y="584"/>
                  </a:cubicBezTo>
                  <a:cubicBezTo>
                    <a:pt x="292" y="583"/>
                    <a:pt x="289" y="581"/>
                    <a:pt x="287" y="579"/>
                  </a:cubicBezTo>
                  <a:cubicBezTo>
                    <a:pt x="285" y="578"/>
                    <a:pt x="284" y="576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4"/>
                    <a:pt x="282" y="574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3"/>
                    <a:pt x="282" y="573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1"/>
                    <a:pt x="282" y="571"/>
                    <a:pt x="282" y="570"/>
                  </a:cubicBezTo>
                  <a:cubicBezTo>
                    <a:pt x="282" y="570"/>
                    <a:pt x="282" y="570"/>
                    <a:pt x="282" y="570"/>
                  </a:cubicBezTo>
                  <a:cubicBezTo>
                    <a:pt x="283" y="569"/>
                    <a:pt x="284" y="567"/>
                    <a:pt x="284" y="566"/>
                  </a:cubicBezTo>
                  <a:cubicBezTo>
                    <a:pt x="285" y="565"/>
                    <a:pt x="285" y="565"/>
                    <a:pt x="286" y="564"/>
                  </a:cubicBezTo>
                  <a:cubicBezTo>
                    <a:pt x="287" y="560"/>
                    <a:pt x="286" y="556"/>
                    <a:pt x="289" y="554"/>
                  </a:cubicBezTo>
                  <a:cubicBezTo>
                    <a:pt x="292" y="552"/>
                    <a:pt x="296" y="549"/>
                    <a:pt x="300" y="547"/>
                  </a:cubicBezTo>
                  <a:cubicBezTo>
                    <a:pt x="303" y="544"/>
                    <a:pt x="307" y="541"/>
                    <a:pt x="310" y="537"/>
                  </a:cubicBezTo>
                  <a:cubicBezTo>
                    <a:pt x="312" y="535"/>
                    <a:pt x="313" y="533"/>
                    <a:pt x="314" y="530"/>
                  </a:cubicBezTo>
                  <a:cubicBezTo>
                    <a:pt x="316" y="525"/>
                    <a:pt x="315" y="520"/>
                    <a:pt x="312" y="516"/>
                  </a:cubicBezTo>
                  <a:cubicBezTo>
                    <a:pt x="309" y="512"/>
                    <a:pt x="308" y="509"/>
                    <a:pt x="303" y="507"/>
                  </a:cubicBezTo>
                  <a:cubicBezTo>
                    <a:pt x="303" y="507"/>
                    <a:pt x="302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ubicBezTo>
                    <a:pt x="298" y="507"/>
                    <a:pt x="298" y="507"/>
                    <a:pt x="298" y="507"/>
                  </a:cubicBezTo>
                  <a:cubicBezTo>
                    <a:pt x="298" y="507"/>
                    <a:pt x="297" y="507"/>
                    <a:pt x="297" y="508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2" y="509"/>
                    <a:pt x="287" y="510"/>
                    <a:pt x="282" y="511"/>
                  </a:cubicBezTo>
                  <a:cubicBezTo>
                    <a:pt x="275" y="512"/>
                    <a:pt x="269" y="512"/>
                    <a:pt x="262" y="511"/>
                  </a:cubicBezTo>
                  <a:cubicBezTo>
                    <a:pt x="253" y="509"/>
                    <a:pt x="248" y="503"/>
                    <a:pt x="244" y="495"/>
                  </a:cubicBezTo>
                  <a:cubicBezTo>
                    <a:pt x="244" y="494"/>
                    <a:pt x="243" y="493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ubicBezTo>
                    <a:pt x="242" y="489"/>
                    <a:pt x="242" y="488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ubicBezTo>
                    <a:pt x="242" y="485"/>
                    <a:pt x="242" y="484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ubicBezTo>
                    <a:pt x="242" y="480"/>
                    <a:pt x="242" y="478"/>
                    <a:pt x="242" y="477"/>
                  </a:cubicBezTo>
                  <a:cubicBezTo>
                    <a:pt x="242" y="465"/>
                    <a:pt x="245" y="453"/>
                    <a:pt x="249" y="441"/>
                  </a:cubicBezTo>
                  <a:cubicBezTo>
                    <a:pt x="249" y="440"/>
                    <a:pt x="249" y="439"/>
                    <a:pt x="250" y="438"/>
                  </a:cubicBezTo>
                  <a:cubicBezTo>
                    <a:pt x="270" y="410"/>
                    <a:pt x="295" y="390"/>
                    <a:pt x="328" y="380"/>
                  </a:cubicBezTo>
                  <a:cubicBezTo>
                    <a:pt x="336" y="378"/>
                    <a:pt x="344" y="377"/>
                    <a:pt x="352" y="376"/>
                  </a:cubicBezTo>
                  <a:cubicBezTo>
                    <a:pt x="356" y="375"/>
                    <a:pt x="359" y="376"/>
                    <a:pt x="362" y="376"/>
                  </a:cubicBezTo>
                  <a:cubicBezTo>
                    <a:pt x="372" y="377"/>
                    <a:pt x="380" y="379"/>
                    <a:pt x="389" y="382"/>
                  </a:cubicBezTo>
                  <a:cubicBezTo>
                    <a:pt x="394" y="384"/>
                    <a:pt x="398" y="386"/>
                    <a:pt x="403" y="390"/>
                  </a:cubicBezTo>
                  <a:cubicBezTo>
                    <a:pt x="412" y="397"/>
                    <a:pt x="417" y="405"/>
                    <a:pt x="417" y="416"/>
                  </a:cubicBezTo>
                  <a:cubicBezTo>
                    <a:pt x="418" y="423"/>
                    <a:pt x="420" y="430"/>
                    <a:pt x="423" y="437"/>
                  </a:cubicBezTo>
                  <a:cubicBezTo>
                    <a:pt x="424" y="441"/>
                    <a:pt x="426" y="445"/>
                    <a:pt x="428" y="449"/>
                  </a:cubicBezTo>
                  <a:cubicBezTo>
                    <a:pt x="429" y="452"/>
                    <a:pt x="430" y="454"/>
                    <a:pt x="432" y="456"/>
                  </a:cubicBezTo>
                  <a:cubicBezTo>
                    <a:pt x="433" y="458"/>
                    <a:pt x="435" y="459"/>
                    <a:pt x="437" y="460"/>
                  </a:cubicBezTo>
                  <a:cubicBezTo>
                    <a:pt x="440" y="462"/>
                    <a:pt x="443" y="462"/>
                    <a:pt x="446" y="460"/>
                  </a:cubicBezTo>
                  <a:cubicBezTo>
                    <a:pt x="448" y="460"/>
                    <a:pt x="449" y="458"/>
                    <a:pt x="450" y="456"/>
                  </a:cubicBezTo>
                  <a:cubicBezTo>
                    <a:pt x="450" y="452"/>
                    <a:pt x="451" y="449"/>
                    <a:pt x="451" y="444"/>
                  </a:cubicBezTo>
                  <a:cubicBezTo>
                    <a:pt x="454" y="429"/>
                    <a:pt x="457" y="413"/>
                    <a:pt x="459" y="398"/>
                  </a:cubicBezTo>
                  <a:cubicBezTo>
                    <a:pt x="460" y="389"/>
                    <a:pt x="461" y="382"/>
                    <a:pt x="463" y="374"/>
                  </a:cubicBezTo>
                  <a:cubicBezTo>
                    <a:pt x="463" y="373"/>
                    <a:pt x="463" y="372"/>
                    <a:pt x="463" y="371"/>
                  </a:cubicBezTo>
                  <a:cubicBezTo>
                    <a:pt x="479" y="348"/>
                    <a:pt x="534" y="344"/>
                    <a:pt x="557" y="320"/>
                  </a:cubicBezTo>
                  <a:cubicBezTo>
                    <a:pt x="557" y="320"/>
                    <a:pt x="558" y="320"/>
                    <a:pt x="559" y="321"/>
                  </a:cubicBezTo>
                  <a:cubicBezTo>
                    <a:pt x="561" y="323"/>
                    <a:pt x="564" y="324"/>
                    <a:pt x="567" y="324"/>
                  </a:cubicBezTo>
                  <a:cubicBezTo>
                    <a:pt x="571" y="325"/>
                    <a:pt x="575" y="324"/>
                    <a:pt x="580" y="323"/>
                  </a:cubicBezTo>
                  <a:cubicBezTo>
                    <a:pt x="586" y="321"/>
                    <a:pt x="591" y="319"/>
                    <a:pt x="597" y="316"/>
                  </a:cubicBezTo>
                  <a:cubicBezTo>
                    <a:pt x="602" y="314"/>
                    <a:pt x="606" y="312"/>
                    <a:pt x="610" y="309"/>
                  </a:cubicBezTo>
                  <a:cubicBezTo>
                    <a:pt x="612" y="308"/>
                    <a:pt x="614" y="307"/>
                    <a:pt x="617" y="306"/>
                  </a:cubicBezTo>
                  <a:cubicBezTo>
                    <a:pt x="630" y="303"/>
                    <a:pt x="643" y="299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5"/>
                    <a:pt x="657" y="295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4"/>
                    <a:pt x="659" y="294"/>
                    <a:pt x="659" y="294"/>
                  </a:cubicBezTo>
                  <a:cubicBezTo>
                    <a:pt x="659" y="294"/>
                    <a:pt x="660" y="294"/>
                    <a:pt x="660" y="294"/>
                  </a:cubicBezTo>
                  <a:cubicBezTo>
                    <a:pt x="661" y="294"/>
                    <a:pt x="663" y="294"/>
                    <a:pt x="664" y="295"/>
                  </a:cubicBezTo>
                  <a:cubicBezTo>
                    <a:pt x="675" y="296"/>
                    <a:pt x="686" y="296"/>
                    <a:pt x="697" y="295"/>
                  </a:cubicBezTo>
                  <a:cubicBezTo>
                    <a:pt x="705" y="294"/>
                    <a:pt x="712" y="292"/>
                    <a:pt x="720" y="290"/>
                  </a:cubicBezTo>
                  <a:cubicBezTo>
                    <a:pt x="721" y="290"/>
                    <a:pt x="722" y="289"/>
                    <a:pt x="723" y="289"/>
                  </a:cubicBezTo>
                  <a:cubicBezTo>
                    <a:pt x="725" y="289"/>
                    <a:pt x="726" y="288"/>
                    <a:pt x="727" y="286"/>
                  </a:cubicBezTo>
                  <a:cubicBezTo>
                    <a:pt x="728" y="283"/>
                    <a:pt x="731" y="280"/>
                    <a:pt x="733" y="277"/>
                  </a:cubicBezTo>
                  <a:cubicBezTo>
                    <a:pt x="734" y="274"/>
                    <a:pt x="737" y="272"/>
                    <a:pt x="739" y="270"/>
                  </a:cubicBezTo>
                  <a:cubicBezTo>
                    <a:pt x="741" y="269"/>
                    <a:pt x="743" y="267"/>
                    <a:pt x="745" y="266"/>
                  </a:cubicBezTo>
                  <a:cubicBezTo>
                    <a:pt x="748" y="265"/>
                    <a:pt x="753" y="265"/>
                    <a:pt x="757" y="266"/>
                  </a:cubicBezTo>
                  <a:cubicBezTo>
                    <a:pt x="760" y="267"/>
                    <a:pt x="763" y="269"/>
                    <a:pt x="765" y="272"/>
                  </a:cubicBezTo>
                  <a:cubicBezTo>
                    <a:pt x="768" y="274"/>
                    <a:pt x="770" y="275"/>
                    <a:pt x="772" y="276"/>
                  </a:cubicBezTo>
                  <a:cubicBezTo>
                    <a:pt x="776" y="278"/>
                    <a:pt x="780" y="279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5" y="280"/>
                    <a:pt x="784" y="280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7" y="281"/>
                    <a:pt x="787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8" y="281"/>
                    <a:pt x="788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90" y="281"/>
                    <a:pt x="792" y="280"/>
                    <a:pt x="793" y="280"/>
                  </a:cubicBezTo>
                  <a:cubicBezTo>
                    <a:pt x="793" y="280"/>
                    <a:pt x="794" y="280"/>
                    <a:pt x="794" y="280"/>
                  </a:cubicBezTo>
                  <a:cubicBezTo>
                    <a:pt x="795" y="280"/>
                    <a:pt x="796" y="279"/>
                    <a:pt x="797" y="279"/>
                  </a:cubicBezTo>
                  <a:cubicBezTo>
                    <a:pt x="798" y="279"/>
                    <a:pt x="798" y="279"/>
                    <a:pt x="798" y="279"/>
                  </a:cubicBezTo>
                  <a:cubicBezTo>
                    <a:pt x="799" y="278"/>
                    <a:pt x="800" y="278"/>
                    <a:pt x="801" y="277"/>
                  </a:cubicBezTo>
                  <a:cubicBezTo>
                    <a:pt x="802" y="277"/>
                    <a:pt x="802" y="277"/>
                    <a:pt x="802" y="276"/>
                  </a:cubicBezTo>
                  <a:cubicBezTo>
                    <a:pt x="803" y="276"/>
                    <a:pt x="804" y="275"/>
                    <a:pt x="805" y="274"/>
                  </a:cubicBezTo>
                  <a:cubicBezTo>
                    <a:pt x="809" y="271"/>
                    <a:pt x="811" y="267"/>
                    <a:pt x="813" y="263"/>
                  </a:cubicBezTo>
                  <a:cubicBezTo>
                    <a:pt x="817" y="257"/>
                    <a:pt x="819" y="250"/>
                    <a:pt x="820" y="243"/>
                  </a:cubicBezTo>
                  <a:cubicBezTo>
                    <a:pt x="823" y="235"/>
                    <a:pt x="824" y="226"/>
                    <a:pt x="825" y="217"/>
                  </a:cubicBezTo>
                  <a:cubicBezTo>
                    <a:pt x="825" y="216"/>
                    <a:pt x="825" y="214"/>
                    <a:pt x="825" y="212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18" y="215"/>
                    <a:pt x="815" y="216"/>
                    <a:pt x="811" y="217"/>
                  </a:cubicBezTo>
                  <a:cubicBezTo>
                    <a:pt x="810" y="217"/>
                    <a:pt x="809" y="218"/>
                    <a:pt x="808" y="217"/>
                  </a:cubicBezTo>
                  <a:cubicBezTo>
                    <a:pt x="805" y="217"/>
                    <a:pt x="804" y="215"/>
                    <a:pt x="804" y="212"/>
                  </a:cubicBezTo>
                  <a:cubicBezTo>
                    <a:pt x="805" y="210"/>
                    <a:pt x="805" y="208"/>
                    <a:pt x="806" y="206"/>
                  </a:cubicBezTo>
                  <a:cubicBezTo>
                    <a:pt x="808" y="203"/>
                    <a:pt x="811" y="199"/>
                    <a:pt x="813" y="195"/>
                  </a:cubicBezTo>
                  <a:cubicBezTo>
                    <a:pt x="815" y="191"/>
                    <a:pt x="818" y="187"/>
                    <a:pt x="820" y="183"/>
                  </a:cubicBezTo>
                  <a:cubicBezTo>
                    <a:pt x="821" y="181"/>
                    <a:pt x="822" y="178"/>
                    <a:pt x="822" y="175"/>
                  </a:cubicBezTo>
                  <a:cubicBezTo>
                    <a:pt x="823" y="171"/>
                    <a:pt x="821" y="167"/>
                    <a:pt x="818" y="165"/>
                  </a:cubicBezTo>
                  <a:cubicBezTo>
                    <a:pt x="817" y="163"/>
                    <a:pt x="814" y="161"/>
                    <a:pt x="812" y="160"/>
                  </a:cubicBezTo>
                  <a:cubicBezTo>
                    <a:pt x="810" y="158"/>
                    <a:pt x="807" y="157"/>
                    <a:pt x="805" y="155"/>
                  </a:cubicBezTo>
                  <a:cubicBezTo>
                    <a:pt x="801" y="152"/>
                    <a:pt x="797" y="148"/>
                    <a:pt x="795" y="143"/>
                  </a:cubicBezTo>
                  <a:cubicBezTo>
                    <a:pt x="794" y="143"/>
                    <a:pt x="794" y="142"/>
                    <a:pt x="794" y="142"/>
                  </a:cubicBezTo>
                  <a:cubicBezTo>
                    <a:pt x="790" y="136"/>
                    <a:pt x="785" y="134"/>
                    <a:pt x="778" y="134"/>
                  </a:cubicBezTo>
                  <a:cubicBezTo>
                    <a:pt x="779" y="134"/>
                    <a:pt x="780" y="134"/>
                    <a:pt x="780" y="134"/>
                  </a:cubicBezTo>
                  <a:cubicBezTo>
                    <a:pt x="780" y="134"/>
                    <a:pt x="779" y="134"/>
                    <a:pt x="778" y="134"/>
                  </a:cubicBezTo>
                  <a:cubicBezTo>
                    <a:pt x="778" y="134"/>
                    <a:pt x="778" y="134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76" y="135"/>
                    <a:pt x="777" y="135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69" y="137"/>
                    <a:pt x="764" y="140"/>
                    <a:pt x="759" y="145"/>
                  </a:cubicBezTo>
                  <a:cubicBezTo>
                    <a:pt x="757" y="147"/>
                    <a:pt x="754" y="149"/>
                    <a:pt x="752" y="152"/>
                  </a:cubicBezTo>
                  <a:cubicBezTo>
                    <a:pt x="749" y="155"/>
                    <a:pt x="745" y="157"/>
                    <a:pt x="742" y="159"/>
                  </a:cubicBezTo>
                  <a:cubicBezTo>
                    <a:pt x="740" y="160"/>
                    <a:pt x="738" y="161"/>
                    <a:pt x="735" y="161"/>
                  </a:cubicBezTo>
                  <a:cubicBezTo>
                    <a:pt x="734" y="161"/>
                    <a:pt x="732" y="161"/>
                    <a:pt x="731" y="161"/>
                  </a:cubicBezTo>
                  <a:cubicBezTo>
                    <a:pt x="728" y="161"/>
                    <a:pt x="726" y="160"/>
                    <a:pt x="724" y="159"/>
                  </a:cubicBezTo>
                  <a:cubicBezTo>
                    <a:pt x="722" y="158"/>
                    <a:pt x="721" y="157"/>
                    <a:pt x="719" y="156"/>
                  </a:cubicBezTo>
                  <a:cubicBezTo>
                    <a:pt x="718" y="156"/>
                    <a:pt x="717" y="155"/>
                    <a:pt x="716" y="155"/>
                  </a:cubicBezTo>
                  <a:cubicBezTo>
                    <a:pt x="714" y="154"/>
                    <a:pt x="712" y="155"/>
                    <a:pt x="710" y="157"/>
                  </a:cubicBezTo>
                  <a:cubicBezTo>
                    <a:pt x="709" y="158"/>
                    <a:pt x="708" y="160"/>
                    <a:pt x="708" y="161"/>
                  </a:cubicBezTo>
                  <a:cubicBezTo>
                    <a:pt x="706" y="168"/>
                    <a:pt x="702" y="173"/>
                    <a:pt x="697" y="178"/>
                  </a:cubicBezTo>
                  <a:cubicBezTo>
                    <a:pt x="691" y="183"/>
                    <a:pt x="685" y="187"/>
                    <a:pt x="677" y="191"/>
                  </a:cubicBezTo>
                  <a:cubicBezTo>
                    <a:pt x="672" y="194"/>
                    <a:pt x="666" y="196"/>
                    <a:pt x="660" y="199"/>
                  </a:cubicBezTo>
                  <a:cubicBezTo>
                    <a:pt x="658" y="200"/>
                    <a:pt x="656" y="200"/>
                    <a:pt x="653" y="200"/>
                  </a:cubicBezTo>
                  <a:cubicBezTo>
                    <a:pt x="646" y="200"/>
                    <a:pt x="642" y="197"/>
                    <a:pt x="639" y="190"/>
                  </a:cubicBezTo>
                  <a:cubicBezTo>
                    <a:pt x="637" y="186"/>
                    <a:pt x="636" y="182"/>
                    <a:pt x="636" y="178"/>
                  </a:cubicBezTo>
                  <a:cubicBezTo>
                    <a:pt x="636" y="176"/>
                    <a:pt x="636" y="174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ubicBezTo>
                    <a:pt x="636" y="169"/>
                    <a:pt x="636" y="168"/>
                    <a:pt x="636" y="167"/>
                  </a:cubicBezTo>
                  <a:cubicBezTo>
                    <a:pt x="636" y="166"/>
                    <a:pt x="636" y="165"/>
                    <a:pt x="637" y="165"/>
                  </a:cubicBezTo>
                  <a:cubicBezTo>
                    <a:pt x="637" y="163"/>
                    <a:pt x="637" y="162"/>
                    <a:pt x="637" y="161"/>
                  </a:cubicBezTo>
                  <a:cubicBezTo>
                    <a:pt x="637" y="160"/>
                    <a:pt x="637" y="160"/>
                    <a:pt x="637" y="159"/>
                  </a:cubicBezTo>
                  <a:cubicBezTo>
                    <a:pt x="638" y="157"/>
                    <a:pt x="638" y="156"/>
                    <a:pt x="638" y="154"/>
                  </a:cubicBezTo>
                  <a:cubicBezTo>
                    <a:pt x="639" y="151"/>
                    <a:pt x="640" y="148"/>
                    <a:pt x="640" y="146"/>
                  </a:cubicBezTo>
                  <a:cubicBezTo>
                    <a:pt x="640" y="143"/>
                    <a:pt x="641" y="142"/>
                    <a:pt x="643" y="141"/>
                  </a:cubicBezTo>
                  <a:cubicBezTo>
                    <a:pt x="651" y="136"/>
                    <a:pt x="659" y="131"/>
                    <a:pt x="666" y="126"/>
                  </a:cubicBezTo>
                  <a:cubicBezTo>
                    <a:pt x="667" y="126"/>
                    <a:pt x="668" y="125"/>
                    <a:pt x="669" y="124"/>
                  </a:cubicBezTo>
                  <a:cubicBezTo>
                    <a:pt x="675" y="121"/>
                    <a:pt x="680" y="117"/>
                    <a:pt x="685" y="113"/>
                  </a:cubicBezTo>
                  <a:cubicBezTo>
                    <a:pt x="688" y="109"/>
                    <a:pt x="693" y="106"/>
                    <a:pt x="698" y="103"/>
                  </a:cubicBezTo>
                  <a:cubicBezTo>
                    <a:pt x="700" y="101"/>
                    <a:pt x="702" y="101"/>
                    <a:pt x="704" y="100"/>
                  </a:cubicBezTo>
                  <a:cubicBezTo>
                    <a:pt x="705" y="99"/>
                    <a:pt x="706" y="99"/>
                    <a:pt x="708" y="99"/>
                  </a:cubicBezTo>
                  <a:cubicBezTo>
                    <a:pt x="711" y="98"/>
                    <a:pt x="714" y="100"/>
                    <a:pt x="715" y="103"/>
                  </a:cubicBezTo>
                  <a:cubicBezTo>
                    <a:pt x="719" y="109"/>
                    <a:pt x="725" y="111"/>
                    <a:pt x="731" y="110"/>
                  </a:cubicBezTo>
                  <a:cubicBezTo>
                    <a:pt x="735" y="110"/>
                    <a:pt x="739" y="109"/>
                    <a:pt x="742" y="109"/>
                  </a:cubicBezTo>
                  <a:cubicBezTo>
                    <a:pt x="746" y="108"/>
                    <a:pt x="749" y="106"/>
                    <a:pt x="753" y="105"/>
                  </a:cubicBezTo>
                  <a:cubicBezTo>
                    <a:pt x="754" y="104"/>
                    <a:pt x="756" y="104"/>
                    <a:pt x="758" y="104"/>
                  </a:cubicBezTo>
                  <a:cubicBezTo>
                    <a:pt x="767" y="103"/>
                    <a:pt x="775" y="103"/>
                    <a:pt x="783" y="103"/>
                  </a:cubicBezTo>
                  <a:cubicBezTo>
                    <a:pt x="785" y="103"/>
                    <a:pt x="786" y="103"/>
                    <a:pt x="787" y="104"/>
                  </a:cubicBezTo>
                  <a:cubicBezTo>
                    <a:pt x="794" y="109"/>
                    <a:pt x="800" y="113"/>
                    <a:pt x="806" y="119"/>
                  </a:cubicBezTo>
                  <a:cubicBezTo>
                    <a:pt x="810" y="123"/>
                    <a:pt x="811" y="124"/>
                    <a:pt x="814" y="129"/>
                  </a:cubicBezTo>
                  <a:cubicBezTo>
                    <a:pt x="814" y="128"/>
                    <a:pt x="816" y="127"/>
                    <a:pt x="817" y="126"/>
                  </a:cubicBezTo>
                  <a:cubicBezTo>
                    <a:pt x="824" y="120"/>
                    <a:pt x="831" y="113"/>
                    <a:pt x="838" y="107"/>
                  </a:cubicBezTo>
                  <a:cubicBezTo>
                    <a:pt x="840" y="106"/>
                    <a:pt x="841" y="104"/>
                    <a:pt x="843" y="103"/>
                  </a:cubicBezTo>
                  <a:cubicBezTo>
                    <a:pt x="850" y="97"/>
                    <a:pt x="857" y="92"/>
                    <a:pt x="864" y="86"/>
                  </a:cubicBezTo>
                  <a:cubicBezTo>
                    <a:pt x="865" y="86"/>
                    <a:pt x="866" y="85"/>
                    <a:pt x="867" y="84"/>
                  </a:cubicBezTo>
                  <a:cubicBezTo>
                    <a:pt x="867" y="84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1"/>
                  </a:cubicBezTo>
                  <a:cubicBezTo>
                    <a:pt x="867" y="81"/>
                    <a:pt x="866" y="81"/>
                    <a:pt x="866" y="81"/>
                  </a:cubicBezTo>
                  <a:cubicBezTo>
                    <a:pt x="866" y="80"/>
                    <a:pt x="866" y="80"/>
                    <a:pt x="866" y="80"/>
                  </a:cubicBezTo>
                  <a:cubicBezTo>
                    <a:pt x="864" y="75"/>
                    <a:pt x="861" y="70"/>
                    <a:pt x="859" y="65"/>
                  </a:cubicBezTo>
                  <a:cubicBezTo>
                    <a:pt x="856" y="59"/>
                    <a:pt x="854" y="54"/>
                    <a:pt x="851" y="48"/>
                  </a:cubicBezTo>
                  <a:cubicBezTo>
                    <a:pt x="851" y="47"/>
                    <a:pt x="850" y="46"/>
                    <a:pt x="850" y="46"/>
                  </a:cubicBezTo>
                  <a:cubicBezTo>
                    <a:pt x="854" y="46"/>
                    <a:pt x="859" y="46"/>
                    <a:pt x="864" y="46"/>
                  </a:cubicBezTo>
                  <a:cubicBezTo>
                    <a:pt x="871" y="46"/>
                    <a:pt x="878" y="46"/>
                    <a:pt x="885" y="46"/>
                  </a:cubicBezTo>
                  <a:cubicBezTo>
                    <a:pt x="886" y="49"/>
                    <a:pt x="888" y="51"/>
                    <a:pt x="888" y="54"/>
                  </a:cubicBezTo>
                  <a:cubicBezTo>
                    <a:pt x="889" y="55"/>
                    <a:pt x="889" y="56"/>
                    <a:pt x="888" y="58"/>
                  </a:cubicBezTo>
                  <a:cubicBezTo>
                    <a:pt x="888" y="60"/>
                    <a:pt x="887" y="62"/>
                    <a:pt x="886" y="65"/>
                  </a:cubicBezTo>
                  <a:cubicBezTo>
                    <a:pt x="885" y="66"/>
                    <a:pt x="885" y="68"/>
                    <a:pt x="884" y="69"/>
                  </a:cubicBezTo>
                  <a:cubicBezTo>
                    <a:pt x="879" y="82"/>
                    <a:pt x="874" y="95"/>
                    <a:pt x="869" y="109"/>
                  </a:cubicBezTo>
                  <a:cubicBezTo>
                    <a:pt x="868" y="111"/>
                    <a:pt x="868" y="112"/>
                    <a:pt x="868" y="115"/>
                  </a:cubicBezTo>
                  <a:cubicBezTo>
                    <a:pt x="870" y="132"/>
                    <a:pt x="873" y="148"/>
                    <a:pt x="879" y="164"/>
                  </a:cubicBezTo>
                  <a:cubicBezTo>
                    <a:pt x="883" y="174"/>
                    <a:pt x="888" y="183"/>
                    <a:pt x="894" y="191"/>
                  </a:cubicBezTo>
                  <a:cubicBezTo>
                    <a:pt x="900" y="199"/>
                    <a:pt x="907" y="205"/>
                    <a:pt x="916" y="209"/>
                  </a:cubicBezTo>
                  <a:cubicBezTo>
                    <a:pt x="917" y="210"/>
                    <a:pt x="918" y="210"/>
                    <a:pt x="919" y="211"/>
                  </a:cubicBezTo>
                  <a:cubicBezTo>
                    <a:pt x="919" y="211"/>
                    <a:pt x="919" y="211"/>
                    <a:pt x="920" y="211"/>
                  </a:cubicBezTo>
                  <a:cubicBezTo>
                    <a:pt x="921" y="210"/>
                    <a:pt x="922" y="209"/>
                    <a:pt x="923" y="208"/>
                  </a:cubicBezTo>
                  <a:cubicBezTo>
                    <a:pt x="935" y="193"/>
                    <a:pt x="947" y="178"/>
                    <a:pt x="959" y="163"/>
                  </a:cubicBezTo>
                  <a:cubicBezTo>
                    <a:pt x="967" y="154"/>
                    <a:pt x="976" y="144"/>
                    <a:pt x="984" y="135"/>
                  </a:cubicBezTo>
                  <a:cubicBezTo>
                    <a:pt x="985" y="134"/>
                    <a:pt x="986" y="133"/>
                    <a:pt x="986" y="132"/>
                  </a:cubicBezTo>
                  <a:cubicBezTo>
                    <a:pt x="991" y="127"/>
                    <a:pt x="991" y="127"/>
                    <a:pt x="997" y="126"/>
                  </a:cubicBezTo>
                  <a:cubicBezTo>
                    <a:pt x="1006" y="124"/>
                    <a:pt x="1015" y="123"/>
                    <a:pt x="1024" y="121"/>
                  </a:cubicBezTo>
                  <a:cubicBezTo>
                    <a:pt x="1029" y="121"/>
                    <a:pt x="1028" y="121"/>
                    <a:pt x="1030" y="117"/>
                  </a:cubicBezTo>
                  <a:cubicBezTo>
                    <a:pt x="1037" y="106"/>
                    <a:pt x="1043" y="96"/>
                    <a:pt x="1050" y="86"/>
                  </a:cubicBezTo>
                  <a:cubicBezTo>
                    <a:pt x="1130" y="105"/>
                    <a:pt x="1205" y="135"/>
                    <a:pt x="1274" y="176"/>
                  </a:cubicBezTo>
                  <a:cubicBezTo>
                    <a:pt x="1270" y="177"/>
                    <a:pt x="1266" y="177"/>
                    <a:pt x="1262" y="178"/>
                  </a:cubicBezTo>
                  <a:cubicBezTo>
                    <a:pt x="1262" y="178"/>
                    <a:pt x="1262" y="179"/>
                    <a:pt x="1262" y="180"/>
                  </a:cubicBezTo>
                  <a:cubicBezTo>
                    <a:pt x="1260" y="197"/>
                    <a:pt x="1260" y="213"/>
                    <a:pt x="1263" y="230"/>
                  </a:cubicBezTo>
                  <a:cubicBezTo>
                    <a:pt x="1264" y="237"/>
                    <a:pt x="1266" y="244"/>
                    <a:pt x="1269" y="250"/>
                  </a:cubicBezTo>
                  <a:cubicBezTo>
                    <a:pt x="1271" y="255"/>
                    <a:pt x="1273" y="259"/>
                    <a:pt x="1277" y="262"/>
                  </a:cubicBezTo>
                  <a:cubicBezTo>
                    <a:pt x="1279" y="264"/>
                    <a:pt x="1281" y="265"/>
                    <a:pt x="1283" y="265"/>
                  </a:cubicBezTo>
                  <a:cubicBezTo>
                    <a:pt x="1290" y="266"/>
                    <a:pt x="1297" y="267"/>
                    <a:pt x="1304" y="268"/>
                  </a:cubicBezTo>
                  <a:cubicBezTo>
                    <a:pt x="1306" y="269"/>
                    <a:pt x="1308" y="269"/>
                    <a:pt x="1310" y="269"/>
                  </a:cubicBezTo>
                  <a:cubicBezTo>
                    <a:pt x="1315" y="278"/>
                    <a:pt x="1320" y="287"/>
                    <a:pt x="1326" y="296"/>
                  </a:cubicBezTo>
                  <a:cubicBezTo>
                    <a:pt x="1339" y="298"/>
                    <a:pt x="1352" y="299"/>
                    <a:pt x="1365" y="301"/>
                  </a:cubicBezTo>
                  <a:cubicBezTo>
                    <a:pt x="1365" y="305"/>
                    <a:pt x="1364" y="308"/>
                    <a:pt x="1364" y="311"/>
                  </a:cubicBezTo>
                  <a:cubicBezTo>
                    <a:pt x="1363" y="318"/>
                    <a:pt x="1362" y="325"/>
                    <a:pt x="1361" y="332"/>
                  </a:cubicBezTo>
                  <a:cubicBezTo>
                    <a:pt x="1360" y="334"/>
                    <a:pt x="1361" y="336"/>
                    <a:pt x="1362" y="339"/>
                  </a:cubicBezTo>
                  <a:cubicBezTo>
                    <a:pt x="1365" y="345"/>
                    <a:pt x="1367" y="352"/>
                    <a:pt x="1370" y="358"/>
                  </a:cubicBezTo>
                  <a:cubicBezTo>
                    <a:pt x="1370" y="360"/>
                    <a:pt x="1371" y="360"/>
                    <a:pt x="1371" y="362"/>
                  </a:cubicBezTo>
                  <a:cubicBezTo>
                    <a:pt x="1370" y="363"/>
                    <a:pt x="1370" y="364"/>
                    <a:pt x="1369" y="365"/>
                  </a:cubicBezTo>
                  <a:cubicBezTo>
                    <a:pt x="1362" y="374"/>
                    <a:pt x="1356" y="382"/>
                    <a:pt x="1349" y="391"/>
                  </a:cubicBezTo>
                  <a:cubicBezTo>
                    <a:pt x="1348" y="392"/>
                    <a:pt x="1347" y="394"/>
                    <a:pt x="1346" y="395"/>
                  </a:cubicBezTo>
                  <a:cubicBezTo>
                    <a:pt x="1336" y="401"/>
                    <a:pt x="1325" y="407"/>
                    <a:pt x="1316" y="414"/>
                  </a:cubicBezTo>
                  <a:cubicBezTo>
                    <a:pt x="1312" y="413"/>
                    <a:pt x="1308" y="413"/>
                    <a:pt x="1305" y="413"/>
                  </a:cubicBezTo>
                  <a:cubicBezTo>
                    <a:pt x="1297" y="413"/>
                    <a:pt x="1289" y="414"/>
                    <a:pt x="1282" y="416"/>
                  </a:cubicBezTo>
                  <a:cubicBezTo>
                    <a:pt x="1276" y="418"/>
                    <a:pt x="1272" y="420"/>
                    <a:pt x="1267" y="421"/>
                  </a:cubicBezTo>
                  <a:cubicBezTo>
                    <a:pt x="1265" y="422"/>
                    <a:pt x="1264" y="422"/>
                    <a:pt x="1263" y="423"/>
                  </a:cubicBezTo>
                  <a:cubicBezTo>
                    <a:pt x="1257" y="426"/>
                    <a:pt x="1251" y="430"/>
                    <a:pt x="1245" y="433"/>
                  </a:cubicBezTo>
                  <a:cubicBezTo>
                    <a:pt x="1245" y="434"/>
                    <a:pt x="1244" y="434"/>
                    <a:pt x="1243" y="435"/>
                  </a:cubicBezTo>
                  <a:cubicBezTo>
                    <a:pt x="1244" y="435"/>
                    <a:pt x="1244" y="436"/>
                    <a:pt x="1245" y="437"/>
                  </a:cubicBezTo>
                  <a:cubicBezTo>
                    <a:pt x="1253" y="452"/>
                    <a:pt x="1260" y="466"/>
                    <a:pt x="1268" y="480"/>
                  </a:cubicBezTo>
                  <a:cubicBezTo>
                    <a:pt x="1273" y="489"/>
                    <a:pt x="1279" y="496"/>
                    <a:pt x="1287" y="503"/>
                  </a:cubicBezTo>
                  <a:cubicBezTo>
                    <a:pt x="1292" y="508"/>
                    <a:pt x="1298" y="512"/>
                    <a:pt x="1305" y="515"/>
                  </a:cubicBezTo>
                  <a:cubicBezTo>
                    <a:pt x="1306" y="515"/>
                    <a:pt x="1307" y="515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ubicBezTo>
                    <a:pt x="1311" y="516"/>
                    <a:pt x="1311" y="516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ubicBezTo>
                    <a:pt x="1314" y="517"/>
                    <a:pt x="1315" y="517"/>
                    <a:pt x="1316" y="517"/>
                  </a:cubicBezTo>
                  <a:cubicBezTo>
                    <a:pt x="1316" y="517"/>
                    <a:pt x="1317" y="517"/>
                    <a:pt x="1317" y="517"/>
                  </a:cubicBezTo>
                  <a:cubicBezTo>
                    <a:pt x="1318" y="517"/>
                    <a:pt x="1319" y="517"/>
                    <a:pt x="1320" y="517"/>
                  </a:cubicBezTo>
                  <a:cubicBezTo>
                    <a:pt x="1320" y="517"/>
                    <a:pt x="1320" y="518"/>
                    <a:pt x="1321" y="518"/>
                  </a:cubicBezTo>
                  <a:cubicBezTo>
                    <a:pt x="1320" y="518"/>
                    <a:pt x="1320" y="517"/>
                    <a:pt x="1320" y="517"/>
                  </a:cubicBezTo>
                  <a:cubicBezTo>
                    <a:pt x="1324" y="518"/>
                    <a:pt x="1327" y="517"/>
                    <a:pt x="1331" y="516"/>
                  </a:cubicBezTo>
                  <a:cubicBezTo>
                    <a:pt x="1343" y="513"/>
                    <a:pt x="1356" y="510"/>
                    <a:pt x="1368" y="507"/>
                  </a:cubicBezTo>
                  <a:cubicBezTo>
                    <a:pt x="1369" y="506"/>
                    <a:pt x="1370" y="506"/>
                    <a:pt x="1371" y="506"/>
                  </a:cubicBezTo>
                  <a:cubicBezTo>
                    <a:pt x="1371" y="504"/>
                    <a:pt x="1371" y="502"/>
                    <a:pt x="1372" y="500"/>
                  </a:cubicBezTo>
                  <a:cubicBezTo>
                    <a:pt x="1373" y="489"/>
                    <a:pt x="1374" y="479"/>
                    <a:pt x="1376" y="468"/>
                  </a:cubicBezTo>
                  <a:cubicBezTo>
                    <a:pt x="1376" y="462"/>
                    <a:pt x="1378" y="455"/>
                    <a:pt x="1379" y="449"/>
                  </a:cubicBezTo>
                  <a:cubicBezTo>
                    <a:pt x="1379" y="447"/>
                    <a:pt x="1380" y="446"/>
                    <a:pt x="1381" y="443"/>
                  </a:cubicBezTo>
                  <a:cubicBezTo>
                    <a:pt x="1381" y="443"/>
                    <a:pt x="1382" y="443"/>
                    <a:pt x="1382" y="443"/>
                  </a:cubicBezTo>
                  <a:cubicBezTo>
                    <a:pt x="1383" y="443"/>
                    <a:pt x="1384" y="443"/>
                    <a:pt x="1384" y="443"/>
                  </a:cubicBezTo>
                  <a:cubicBezTo>
                    <a:pt x="1385" y="44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ubicBezTo>
                    <a:pt x="1397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ubicBezTo>
                    <a:pt x="1398" y="436"/>
                    <a:pt x="1398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ubicBezTo>
                    <a:pt x="1399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ubicBezTo>
                    <a:pt x="1401" y="435"/>
                    <a:pt x="1401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ubicBezTo>
                    <a:pt x="1403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ubicBezTo>
                    <a:pt x="1404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ubicBezTo>
                    <a:pt x="1406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ubicBezTo>
                    <a:pt x="1408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ubicBezTo>
                    <a:pt x="1410" y="436"/>
                    <a:pt x="1411" y="436"/>
                    <a:pt x="1412" y="437"/>
                  </a:cubicBezTo>
                  <a:cubicBezTo>
                    <a:pt x="1412" y="437"/>
                    <a:pt x="1412" y="437"/>
                    <a:pt x="1413" y="437"/>
                  </a:cubicBezTo>
                  <a:cubicBezTo>
                    <a:pt x="1413" y="437"/>
                    <a:pt x="1414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ubicBezTo>
                    <a:pt x="1416" y="438"/>
                    <a:pt x="1417" y="438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ubicBezTo>
                    <a:pt x="1419" y="439"/>
                    <a:pt x="1419" y="439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ubicBezTo>
                    <a:pt x="1422" y="440"/>
                    <a:pt x="1423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ubicBezTo>
                    <a:pt x="1425" y="442"/>
                    <a:pt x="1426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ubicBezTo>
                    <a:pt x="1429" y="444"/>
                    <a:pt x="1430" y="445"/>
                    <a:pt x="1431" y="445"/>
                  </a:cubicBezTo>
                  <a:cubicBezTo>
                    <a:pt x="1431" y="445"/>
                    <a:pt x="1431" y="445"/>
                    <a:pt x="1432" y="446"/>
                  </a:cubicBezTo>
                  <a:cubicBezTo>
                    <a:pt x="1433" y="446"/>
                    <a:pt x="1434" y="447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ubicBezTo>
                    <a:pt x="1437" y="449"/>
                    <a:pt x="1438" y="450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ubicBezTo>
                    <a:pt x="1441" y="452"/>
                    <a:pt x="1442" y="453"/>
                    <a:pt x="1444" y="454"/>
                  </a:cubicBezTo>
                  <a:cubicBezTo>
                    <a:pt x="1444" y="454"/>
                    <a:pt x="1444" y="454"/>
                    <a:pt x="1445" y="455"/>
                  </a:cubicBezTo>
                  <a:cubicBezTo>
                    <a:pt x="1446" y="456"/>
                    <a:pt x="1447" y="456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ubicBezTo>
                    <a:pt x="1451" y="460"/>
                    <a:pt x="1452" y="461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ubicBezTo>
                    <a:pt x="1455" y="463"/>
                    <a:pt x="1457" y="465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ubicBezTo>
                    <a:pt x="1461" y="469"/>
                    <a:pt x="1462" y="470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ubicBezTo>
                    <a:pt x="1466" y="474"/>
                    <a:pt x="1468" y="475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ubicBezTo>
                    <a:pt x="1472" y="480"/>
                    <a:pt x="1474" y="481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ubicBezTo>
                    <a:pt x="1482" y="490"/>
                    <a:pt x="1489" y="497"/>
                    <a:pt x="1496" y="505"/>
                  </a:cubicBezTo>
                  <a:cubicBezTo>
                    <a:pt x="1562" y="584"/>
                    <a:pt x="1603" y="570"/>
                    <a:pt x="1610" y="567"/>
                  </a:cubicBezTo>
                  <a:cubicBezTo>
                    <a:pt x="1610" y="567"/>
                    <a:pt x="1611" y="566"/>
                    <a:pt x="1611" y="566"/>
                  </a:cubicBezTo>
                  <a:cubicBezTo>
                    <a:pt x="1616" y="572"/>
                    <a:pt x="1619" y="578"/>
                    <a:pt x="1622" y="585"/>
                  </a:cubicBezTo>
                  <a:cubicBezTo>
                    <a:pt x="1626" y="593"/>
                    <a:pt x="1629" y="602"/>
                    <a:pt x="1630" y="611"/>
                  </a:cubicBezTo>
                  <a:cubicBezTo>
                    <a:pt x="1630" y="612"/>
                    <a:pt x="1630" y="613"/>
                    <a:pt x="1630" y="615"/>
                  </a:cubicBezTo>
                  <a:cubicBezTo>
                    <a:pt x="1629" y="614"/>
                    <a:pt x="1628" y="614"/>
                    <a:pt x="1627" y="614"/>
                  </a:cubicBezTo>
                  <a:cubicBezTo>
                    <a:pt x="1624" y="613"/>
                    <a:pt x="1623" y="613"/>
                    <a:pt x="1622" y="613"/>
                  </a:cubicBezTo>
                  <a:cubicBezTo>
                    <a:pt x="1614" y="611"/>
                    <a:pt x="1607" y="610"/>
                    <a:pt x="1599" y="610"/>
                  </a:cubicBezTo>
                  <a:cubicBezTo>
                    <a:pt x="1586" y="609"/>
                    <a:pt x="1573" y="609"/>
                    <a:pt x="1560" y="609"/>
                  </a:cubicBezTo>
                  <a:cubicBezTo>
                    <a:pt x="1559" y="609"/>
                    <a:pt x="1559" y="609"/>
                    <a:pt x="1558" y="609"/>
                  </a:cubicBezTo>
                  <a:cubicBezTo>
                    <a:pt x="1555" y="610"/>
                    <a:pt x="1553" y="609"/>
                    <a:pt x="1551" y="607"/>
                  </a:cubicBezTo>
                  <a:cubicBezTo>
                    <a:pt x="1532" y="592"/>
                    <a:pt x="1512" y="577"/>
                    <a:pt x="1493" y="562"/>
                  </a:cubicBezTo>
                  <a:cubicBezTo>
                    <a:pt x="1490" y="560"/>
                    <a:pt x="1488" y="558"/>
                    <a:pt x="1485" y="556"/>
                  </a:cubicBezTo>
                  <a:cubicBezTo>
                    <a:pt x="1482" y="554"/>
                    <a:pt x="1479" y="552"/>
                    <a:pt x="1476" y="551"/>
                  </a:cubicBezTo>
                  <a:cubicBezTo>
                    <a:pt x="1468" y="549"/>
                    <a:pt x="1461" y="547"/>
                    <a:pt x="1453" y="546"/>
                  </a:cubicBezTo>
                  <a:cubicBezTo>
                    <a:pt x="1441" y="545"/>
                    <a:pt x="1429" y="545"/>
                    <a:pt x="1417" y="545"/>
                  </a:cubicBezTo>
                  <a:cubicBezTo>
                    <a:pt x="1414" y="545"/>
                    <a:pt x="1412" y="545"/>
                    <a:pt x="1409" y="544"/>
                  </a:cubicBezTo>
                  <a:cubicBezTo>
                    <a:pt x="1399" y="540"/>
                    <a:pt x="1387" y="537"/>
                    <a:pt x="1376" y="535"/>
                  </a:cubicBezTo>
                  <a:cubicBezTo>
                    <a:pt x="1365" y="533"/>
                    <a:pt x="1354" y="533"/>
                    <a:pt x="1343" y="533"/>
                  </a:cubicBezTo>
                  <a:cubicBezTo>
                    <a:pt x="1331" y="534"/>
                    <a:pt x="1319" y="535"/>
                    <a:pt x="1308" y="539"/>
                  </a:cubicBezTo>
                  <a:cubicBezTo>
                    <a:pt x="1293" y="544"/>
                    <a:pt x="1277" y="549"/>
                    <a:pt x="1262" y="553"/>
                  </a:cubicBezTo>
                  <a:cubicBezTo>
                    <a:pt x="1259" y="554"/>
                    <a:pt x="1257" y="555"/>
                    <a:pt x="1256" y="557"/>
                  </a:cubicBezTo>
                  <a:cubicBezTo>
                    <a:pt x="1245" y="570"/>
                    <a:pt x="1234" y="583"/>
                    <a:pt x="1224" y="595"/>
                  </a:cubicBezTo>
                  <a:cubicBezTo>
                    <a:pt x="1222" y="597"/>
                    <a:pt x="1221" y="598"/>
                    <a:pt x="1219" y="599"/>
                  </a:cubicBezTo>
                  <a:cubicBezTo>
                    <a:pt x="1190" y="606"/>
                    <a:pt x="1168" y="622"/>
                    <a:pt x="1155" y="649"/>
                  </a:cubicBezTo>
                  <a:cubicBezTo>
                    <a:pt x="1153" y="652"/>
                    <a:pt x="1152" y="654"/>
                    <a:pt x="1151" y="657"/>
                  </a:cubicBezTo>
                  <a:cubicBezTo>
                    <a:pt x="1150" y="659"/>
                    <a:pt x="1150" y="661"/>
                    <a:pt x="1149" y="663"/>
                  </a:cubicBezTo>
                  <a:cubicBezTo>
                    <a:pt x="1149" y="664"/>
                    <a:pt x="1149" y="665"/>
                    <a:pt x="1149" y="666"/>
                  </a:cubicBezTo>
                  <a:cubicBezTo>
                    <a:pt x="1149" y="666"/>
                    <a:pt x="1149" y="665"/>
                    <a:pt x="1149" y="665"/>
                  </a:cubicBezTo>
                  <a:cubicBezTo>
                    <a:pt x="1149" y="665"/>
                    <a:pt x="1149" y="666"/>
                    <a:pt x="1149" y="666"/>
                  </a:cubicBezTo>
                  <a:cubicBezTo>
                    <a:pt x="1149" y="666"/>
                    <a:pt x="1149" y="667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ubicBezTo>
                    <a:pt x="1149" y="669"/>
                    <a:pt x="1150" y="669"/>
                    <a:pt x="1150" y="670"/>
                  </a:cubicBezTo>
                  <a:cubicBezTo>
                    <a:pt x="1151" y="671"/>
                    <a:pt x="1151" y="671"/>
                    <a:pt x="1151" y="672"/>
                  </a:cubicBezTo>
                  <a:cubicBezTo>
                    <a:pt x="1153" y="676"/>
                    <a:pt x="1154" y="680"/>
                    <a:pt x="1154" y="684"/>
                  </a:cubicBezTo>
                  <a:cubicBezTo>
                    <a:pt x="1154" y="691"/>
                    <a:pt x="1153" y="697"/>
                    <a:pt x="1153" y="704"/>
                  </a:cubicBezTo>
                  <a:cubicBezTo>
                    <a:pt x="1151" y="713"/>
                    <a:pt x="1150" y="721"/>
                    <a:pt x="1147" y="729"/>
                  </a:cubicBezTo>
                  <a:cubicBezTo>
                    <a:pt x="1141" y="750"/>
                    <a:pt x="1136" y="770"/>
                    <a:pt x="1132" y="791"/>
                  </a:cubicBezTo>
                  <a:cubicBezTo>
                    <a:pt x="1129" y="807"/>
                    <a:pt x="1127" y="823"/>
                    <a:pt x="1128" y="839"/>
                  </a:cubicBezTo>
                  <a:cubicBezTo>
                    <a:pt x="1128" y="847"/>
                    <a:pt x="1128" y="854"/>
                    <a:pt x="1130" y="861"/>
                  </a:cubicBezTo>
                  <a:cubicBezTo>
                    <a:pt x="1131" y="863"/>
                    <a:pt x="1131" y="865"/>
                    <a:pt x="1132" y="867"/>
                  </a:cubicBezTo>
                  <a:cubicBezTo>
                    <a:pt x="1132" y="869"/>
                    <a:pt x="1133" y="870"/>
                    <a:pt x="1135" y="871"/>
                  </a:cubicBezTo>
                  <a:cubicBezTo>
                    <a:pt x="1149" y="885"/>
                    <a:pt x="1163" y="899"/>
                    <a:pt x="1178" y="912"/>
                  </a:cubicBezTo>
                  <a:cubicBezTo>
                    <a:pt x="1191" y="924"/>
                    <a:pt x="1205" y="935"/>
                    <a:pt x="1220" y="945"/>
                  </a:cubicBezTo>
                  <a:cubicBezTo>
                    <a:pt x="1231" y="952"/>
                    <a:pt x="1243" y="959"/>
                    <a:pt x="1255" y="963"/>
                  </a:cubicBezTo>
                  <a:cubicBezTo>
                    <a:pt x="1269" y="968"/>
                    <a:pt x="1283" y="971"/>
                    <a:pt x="1297" y="969"/>
                  </a:cubicBezTo>
                  <a:cubicBezTo>
                    <a:pt x="1312" y="968"/>
                    <a:pt x="1327" y="967"/>
                    <a:pt x="1342" y="967"/>
                  </a:cubicBezTo>
                  <a:cubicBezTo>
                    <a:pt x="1353" y="966"/>
                    <a:pt x="1364" y="967"/>
                    <a:pt x="1374" y="969"/>
                  </a:cubicBezTo>
                  <a:cubicBezTo>
                    <a:pt x="1378" y="970"/>
                    <a:pt x="1381" y="971"/>
                    <a:pt x="1385" y="972"/>
                  </a:cubicBezTo>
                  <a:cubicBezTo>
                    <a:pt x="1388" y="974"/>
                    <a:pt x="1392" y="977"/>
                    <a:pt x="1394" y="980"/>
                  </a:cubicBezTo>
                  <a:cubicBezTo>
                    <a:pt x="1395" y="981"/>
                    <a:pt x="1395" y="982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7" y="984"/>
                    <a:pt x="1397" y="983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8" y="984"/>
                    <a:pt x="1398" y="985"/>
                    <a:pt x="1399" y="985"/>
                  </a:cubicBezTo>
                  <a:cubicBezTo>
                    <a:pt x="1399" y="985"/>
                    <a:pt x="1400" y="985"/>
                    <a:pt x="1400" y="985"/>
                  </a:cubicBezTo>
                  <a:cubicBezTo>
                    <a:pt x="1400" y="986"/>
                    <a:pt x="1401" y="986"/>
                    <a:pt x="1401" y="986"/>
                  </a:cubicBezTo>
                  <a:cubicBezTo>
                    <a:pt x="1401" y="986"/>
                    <a:pt x="1402" y="986"/>
                    <a:pt x="1403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3" y="986"/>
                    <a:pt x="1403" y="986"/>
                    <a:pt x="1404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4" y="986"/>
                    <a:pt x="1405" y="986"/>
                    <a:pt x="1406" y="986"/>
                  </a:cubicBezTo>
                  <a:cubicBezTo>
                    <a:pt x="1408" y="986"/>
                    <a:pt x="1410" y="985"/>
                    <a:pt x="1412" y="984"/>
                  </a:cubicBezTo>
                  <a:cubicBezTo>
                    <a:pt x="1414" y="983"/>
                    <a:pt x="1416" y="982"/>
                    <a:pt x="1418" y="981"/>
                  </a:cubicBezTo>
                  <a:cubicBezTo>
                    <a:pt x="1420" y="980"/>
                    <a:pt x="1422" y="980"/>
                    <a:pt x="1423" y="979"/>
                  </a:cubicBezTo>
                  <a:cubicBezTo>
                    <a:pt x="1424" y="979"/>
                    <a:pt x="1424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ubicBezTo>
                    <a:pt x="1428" y="978"/>
                    <a:pt x="1431" y="979"/>
                    <a:pt x="1432" y="983"/>
                  </a:cubicBezTo>
                  <a:cubicBezTo>
                    <a:pt x="1433" y="986"/>
                    <a:pt x="1434" y="988"/>
                    <a:pt x="1434" y="991"/>
                  </a:cubicBezTo>
                  <a:cubicBezTo>
                    <a:pt x="1437" y="1001"/>
                    <a:pt x="1438" y="1012"/>
                    <a:pt x="1436" y="1023"/>
                  </a:cubicBezTo>
                  <a:cubicBezTo>
                    <a:pt x="1436" y="1031"/>
                    <a:pt x="1433" y="1038"/>
                    <a:pt x="1431" y="1045"/>
                  </a:cubicBezTo>
                  <a:cubicBezTo>
                    <a:pt x="1428" y="1052"/>
                    <a:pt x="1425" y="1059"/>
                    <a:pt x="1423" y="1066"/>
                  </a:cubicBezTo>
                  <a:cubicBezTo>
                    <a:pt x="1421" y="1071"/>
                    <a:pt x="1419" y="1077"/>
                    <a:pt x="1417" y="1083"/>
                  </a:cubicBezTo>
                  <a:cubicBezTo>
                    <a:pt x="1413" y="1097"/>
                    <a:pt x="1413" y="1112"/>
                    <a:pt x="1417" y="1126"/>
                  </a:cubicBezTo>
                  <a:cubicBezTo>
                    <a:pt x="1419" y="1134"/>
                    <a:pt x="1422" y="1141"/>
                    <a:pt x="1425" y="1149"/>
                  </a:cubicBezTo>
                  <a:cubicBezTo>
                    <a:pt x="1427" y="1157"/>
                    <a:pt x="1430" y="1164"/>
                    <a:pt x="1432" y="1172"/>
                  </a:cubicBezTo>
                  <a:cubicBezTo>
                    <a:pt x="1435" y="1185"/>
                    <a:pt x="1433" y="1198"/>
                    <a:pt x="1428" y="1211"/>
                  </a:cubicBezTo>
                  <a:cubicBezTo>
                    <a:pt x="1425" y="1220"/>
                    <a:pt x="1420" y="1227"/>
                    <a:pt x="1414" y="1234"/>
                  </a:cubicBezTo>
                  <a:cubicBezTo>
                    <a:pt x="1409" y="1240"/>
                    <a:pt x="1405" y="1245"/>
                    <a:pt x="1400" y="1250"/>
                  </a:cubicBezTo>
                  <a:cubicBezTo>
                    <a:pt x="1398" y="1251"/>
                    <a:pt x="1396" y="1254"/>
                    <a:pt x="1395" y="1255"/>
                  </a:cubicBezTo>
                  <a:cubicBezTo>
                    <a:pt x="1388" y="1263"/>
                    <a:pt x="1381" y="1272"/>
                    <a:pt x="1376" y="1282"/>
                  </a:cubicBezTo>
                  <a:cubicBezTo>
                    <a:pt x="1373" y="1289"/>
                    <a:pt x="1369" y="1297"/>
                    <a:pt x="1366" y="1305"/>
                  </a:cubicBezTo>
                  <a:cubicBezTo>
                    <a:pt x="1362" y="1317"/>
                    <a:pt x="1361" y="1329"/>
                    <a:pt x="1363" y="1342"/>
                  </a:cubicBezTo>
                  <a:cubicBezTo>
                    <a:pt x="1365" y="1351"/>
                    <a:pt x="1368" y="1360"/>
                    <a:pt x="1369" y="1370"/>
                  </a:cubicBezTo>
                  <a:cubicBezTo>
                    <a:pt x="1370" y="1376"/>
                    <a:pt x="1371" y="1382"/>
                    <a:pt x="1372" y="1387"/>
                  </a:cubicBezTo>
                  <a:cubicBezTo>
                    <a:pt x="1373" y="1390"/>
                    <a:pt x="1373" y="1394"/>
                    <a:pt x="1372" y="1397"/>
                  </a:cubicBezTo>
                  <a:cubicBezTo>
                    <a:pt x="1370" y="1402"/>
                    <a:pt x="1369" y="1406"/>
                    <a:pt x="1367" y="1411"/>
                  </a:cubicBezTo>
                  <a:cubicBezTo>
                    <a:pt x="1362" y="1425"/>
                    <a:pt x="1355" y="1437"/>
                    <a:pt x="1349" y="1450"/>
                  </a:cubicBezTo>
                  <a:cubicBezTo>
                    <a:pt x="1342" y="1464"/>
                    <a:pt x="1336" y="1478"/>
                    <a:pt x="1330" y="1492"/>
                  </a:cubicBezTo>
                  <a:cubicBezTo>
                    <a:pt x="1327" y="1499"/>
                    <a:pt x="1324" y="1506"/>
                    <a:pt x="1322" y="1513"/>
                  </a:cubicBezTo>
                  <a:cubicBezTo>
                    <a:pt x="1321" y="1516"/>
                    <a:pt x="1321" y="1519"/>
                    <a:pt x="1320" y="1523"/>
                  </a:cubicBezTo>
                  <a:cubicBezTo>
                    <a:pt x="1320" y="1524"/>
                    <a:pt x="1320" y="1525"/>
                    <a:pt x="1321" y="1527"/>
                  </a:cubicBezTo>
                  <a:cubicBezTo>
                    <a:pt x="1322" y="1530"/>
                    <a:pt x="1324" y="1533"/>
                    <a:pt x="1327" y="1535"/>
                  </a:cubicBezTo>
                  <a:cubicBezTo>
                    <a:pt x="1192" y="1628"/>
                    <a:pt x="1031" y="1679"/>
                    <a:pt x="863" y="1679"/>
                  </a:cubicBezTo>
                  <a:close/>
                  <a:moveTo>
                    <a:pt x="282" y="572"/>
                  </a:moveTo>
                  <a:cubicBezTo>
                    <a:pt x="282" y="571"/>
                    <a:pt x="282" y="571"/>
                    <a:pt x="282" y="570"/>
                  </a:cubicBezTo>
                  <a:cubicBezTo>
                    <a:pt x="282" y="571"/>
                    <a:pt x="282" y="571"/>
                    <a:pt x="282" y="572"/>
                  </a:cubicBezTo>
                  <a:close/>
                  <a:moveTo>
                    <a:pt x="282" y="570"/>
                  </a:moveTo>
                  <a:cubicBezTo>
                    <a:pt x="282" y="569"/>
                    <a:pt x="283" y="569"/>
                    <a:pt x="283" y="568"/>
                  </a:cubicBezTo>
                  <a:cubicBezTo>
                    <a:pt x="283" y="569"/>
                    <a:pt x="282" y="569"/>
                    <a:pt x="282" y="570"/>
                  </a:cubicBezTo>
                  <a:close/>
                  <a:moveTo>
                    <a:pt x="283" y="568"/>
                  </a:moveTo>
                  <a:cubicBezTo>
                    <a:pt x="284" y="567"/>
                    <a:pt x="284" y="567"/>
                    <a:pt x="284" y="566"/>
                  </a:cubicBezTo>
                  <a:cubicBezTo>
                    <a:pt x="284" y="567"/>
                    <a:pt x="284" y="567"/>
                    <a:pt x="283" y="568"/>
                  </a:cubicBezTo>
                  <a:close/>
                  <a:moveTo>
                    <a:pt x="300" y="507"/>
                  </a:move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lose/>
                  <a:moveTo>
                    <a:pt x="299" y="507"/>
                  </a:moveTo>
                  <a:cubicBezTo>
                    <a:pt x="299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lose/>
                  <a:moveTo>
                    <a:pt x="298" y="507"/>
                  </a:moveTo>
                  <a:cubicBezTo>
                    <a:pt x="298" y="507"/>
                    <a:pt x="297" y="507"/>
                    <a:pt x="297" y="508"/>
                  </a:cubicBezTo>
                  <a:cubicBezTo>
                    <a:pt x="297" y="507"/>
                    <a:pt x="298" y="507"/>
                    <a:pt x="298" y="507"/>
                  </a:cubicBezTo>
                  <a:close/>
                  <a:moveTo>
                    <a:pt x="242" y="485"/>
                  </a:moveTo>
                  <a:cubicBezTo>
                    <a:pt x="242" y="486"/>
                    <a:pt x="242" y="486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lose/>
                  <a:moveTo>
                    <a:pt x="243" y="490"/>
                  </a:moveTo>
                  <a:cubicBezTo>
                    <a:pt x="243" y="490"/>
                    <a:pt x="243" y="491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lose/>
                  <a:moveTo>
                    <a:pt x="659" y="294"/>
                  </a:moveTo>
                  <a:cubicBezTo>
                    <a:pt x="659" y="294"/>
                    <a:pt x="660" y="294"/>
                    <a:pt x="660" y="294"/>
                  </a:cubicBezTo>
                  <a:cubicBezTo>
                    <a:pt x="660" y="294"/>
                    <a:pt x="659" y="294"/>
                    <a:pt x="659" y="294"/>
                  </a:cubicBezTo>
                  <a:close/>
                  <a:moveTo>
                    <a:pt x="793" y="280"/>
                  </a:moveTo>
                  <a:cubicBezTo>
                    <a:pt x="793" y="280"/>
                    <a:pt x="794" y="280"/>
                    <a:pt x="794" y="280"/>
                  </a:cubicBezTo>
                  <a:cubicBezTo>
                    <a:pt x="794" y="280"/>
                    <a:pt x="793" y="280"/>
                    <a:pt x="793" y="280"/>
                  </a:cubicBezTo>
                  <a:close/>
                  <a:moveTo>
                    <a:pt x="797" y="279"/>
                  </a:moveTo>
                  <a:cubicBezTo>
                    <a:pt x="798" y="279"/>
                    <a:pt x="798" y="279"/>
                    <a:pt x="798" y="279"/>
                  </a:cubicBezTo>
                  <a:cubicBezTo>
                    <a:pt x="798" y="279"/>
                    <a:pt x="798" y="279"/>
                    <a:pt x="797" y="279"/>
                  </a:cubicBezTo>
                  <a:close/>
                  <a:moveTo>
                    <a:pt x="801" y="277"/>
                  </a:moveTo>
                  <a:cubicBezTo>
                    <a:pt x="802" y="277"/>
                    <a:pt x="802" y="277"/>
                    <a:pt x="802" y="276"/>
                  </a:cubicBezTo>
                  <a:cubicBezTo>
                    <a:pt x="802" y="277"/>
                    <a:pt x="802" y="277"/>
                    <a:pt x="801" y="277"/>
                  </a:cubicBezTo>
                  <a:close/>
                  <a:moveTo>
                    <a:pt x="636" y="167"/>
                  </a:moveTo>
                  <a:cubicBezTo>
                    <a:pt x="636" y="166"/>
                    <a:pt x="636" y="165"/>
                    <a:pt x="637" y="165"/>
                  </a:cubicBezTo>
                  <a:cubicBezTo>
                    <a:pt x="636" y="165"/>
                    <a:pt x="636" y="166"/>
                    <a:pt x="636" y="167"/>
                  </a:cubicBezTo>
                  <a:close/>
                  <a:moveTo>
                    <a:pt x="637" y="161"/>
                  </a:moveTo>
                  <a:cubicBezTo>
                    <a:pt x="637" y="160"/>
                    <a:pt x="637" y="160"/>
                    <a:pt x="637" y="159"/>
                  </a:cubicBezTo>
                  <a:cubicBezTo>
                    <a:pt x="637" y="160"/>
                    <a:pt x="637" y="160"/>
                    <a:pt x="637" y="161"/>
                  </a:cubicBezTo>
                  <a:close/>
                  <a:moveTo>
                    <a:pt x="867" y="83"/>
                  </a:move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3"/>
                  </a:cubicBezTo>
                  <a:close/>
                  <a:moveTo>
                    <a:pt x="867" y="81"/>
                  </a:moveTo>
                  <a:cubicBezTo>
                    <a:pt x="867" y="81"/>
                    <a:pt x="866" y="81"/>
                    <a:pt x="866" y="81"/>
                  </a:cubicBezTo>
                  <a:cubicBezTo>
                    <a:pt x="866" y="81"/>
                    <a:pt x="867" y="81"/>
                    <a:pt x="867" y="81"/>
                  </a:cubicBezTo>
                  <a:close/>
                  <a:moveTo>
                    <a:pt x="1313" y="517"/>
                  </a:moveTo>
                  <a:cubicBezTo>
                    <a:pt x="1313" y="517"/>
                    <a:pt x="1313" y="517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lose/>
                  <a:moveTo>
                    <a:pt x="1310" y="516"/>
                  </a:moveTo>
                  <a:cubicBezTo>
                    <a:pt x="1309" y="516"/>
                    <a:pt x="1309" y="516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lose/>
                  <a:moveTo>
                    <a:pt x="1316" y="517"/>
                  </a:moveTo>
                  <a:cubicBezTo>
                    <a:pt x="1316" y="517"/>
                    <a:pt x="1317" y="517"/>
                    <a:pt x="1317" y="517"/>
                  </a:cubicBezTo>
                  <a:cubicBezTo>
                    <a:pt x="1317" y="517"/>
                    <a:pt x="1316" y="517"/>
                    <a:pt x="1316" y="517"/>
                  </a:cubicBezTo>
                  <a:close/>
                  <a:moveTo>
                    <a:pt x="1149" y="668"/>
                  </a:moveTo>
                  <a:cubicBezTo>
                    <a:pt x="1149" y="668"/>
                    <a:pt x="1149" y="668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lose/>
                  <a:moveTo>
                    <a:pt x="1399" y="985"/>
                  </a:moveTo>
                  <a:cubicBezTo>
                    <a:pt x="1399" y="985"/>
                    <a:pt x="1400" y="985"/>
                    <a:pt x="1400" y="985"/>
                  </a:cubicBezTo>
                  <a:cubicBezTo>
                    <a:pt x="1400" y="985"/>
                    <a:pt x="1399" y="985"/>
                    <a:pt x="1399" y="985"/>
                  </a:cubicBezTo>
                  <a:close/>
                  <a:moveTo>
                    <a:pt x="1401" y="986"/>
                  </a:moveTo>
                  <a:cubicBezTo>
                    <a:pt x="1401" y="986"/>
                    <a:pt x="1402" y="986"/>
                    <a:pt x="1403" y="986"/>
                  </a:cubicBezTo>
                  <a:cubicBezTo>
                    <a:pt x="1402" y="986"/>
                    <a:pt x="1401" y="986"/>
                    <a:pt x="1401" y="986"/>
                  </a:cubicBezTo>
                  <a:close/>
                  <a:moveTo>
                    <a:pt x="1425" y="978"/>
                  </a:moveTo>
                  <a:cubicBezTo>
                    <a:pt x="1425" y="978"/>
                    <a:pt x="1425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lose/>
                  <a:moveTo>
                    <a:pt x="986" y="168"/>
                  </a:moveTo>
                  <a:cubicBezTo>
                    <a:pt x="987" y="167"/>
                    <a:pt x="988" y="167"/>
                    <a:pt x="988" y="167"/>
                  </a:cubicBezTo>
                  <a:cubicBezTo>
                    <a:pt x="1003" y="161"/>
                    <a:pt x="1018" y="156"/>
                    <a:pt x="1033" y="150"/>
                  </a:cubicBezTo>
                  <a:cubicBezTo>
                    <a:pt x="1034" y="150"/>
                    <a:pt x="1034" y="150"/>
                    <a:pt x="1036" y="149"/>
                  </a:cubicBezTo>
                  <a:cubicBezTo>
                    <a:pt x="1041" y="152"/>
                    <a:pt x="1046" y="155"/>
                    <a:pt x="1051" y="159"/>
                  </a:cubicBezTo>
                  <a:cubicBezTo>
                    <a:pt x="1057" y="165"/>
                    <a:pt x="1057" y="171"/>
                    <a:pt x="1051" y="178"/>
                  </a:cubicBezTo>
                  <a:cubicBezTo>
                    <a:pt x="1049" y="178"/>
                    <a:pt x="1048" y="179"/>
                    <a:pt x="1047" y="180"/>
                  </a:cubicBezTo>
                  <a:cubicBezTo>
                    <a:pt x="1045" y="181"/>
                    <a:pt x="1044" y="183"/>
                    <a:pt x="1044" y="185"/>
                  </a:cubicBezTo>
                  <a:cubicBezTo>
                    <a:pt x="1042" y="190"/>
                    <a:pt x="1041" y="195"/>
                    <a:pt x="1039" y="199"/>
                  </a:cubicBezTo>
                  <a:cubicBezTo>
                    <a:pt x="1039" y="200"/>
                    <a:pt x="1039" y="201"/>
                    <a:pt x="1039" y="202"/>
                  </a:cubicBezTo>
                  <a:cubicBezTo>
                    <a:pt x="1037" y="202"/>
                    <a:pt x="1036" y="202"/>
                    <a:pt x="1035" y="202"/>
                  </a:cubicBezTo>
                  <a:cubicBezTo>
                    <a:pt x="1024" y="201"/>
                    <a:pt x="1013" y="199"/>
                    <a:pt x="1002" y="196"/>
                  </a:cubicBezTo>
                  <a:cubicBezTo>
                    <a:pt x="996" y="194"/>
                    <a:pt x="990" y="190"/>
                    <a:pt x="985" y="186"/>
                  </a:cubicBezTo>
                  <a:cubicBezTo>
                    <a:pt x="984" y="184"/>
                    <a:pt x="982" y="183"/>
                    <a:pt x="981" y="181"/>
                  </a:cubicBezTo>
                  <a:cubicBezTo>
                    <a:pt x="979" y="176"/>
                    <a:pt x="981" y="170"/>
                    <a:pt x="986" y="168"/>
                  </a:cubicBezTo>
                  <a:close/>
                  <a:moveTo>
                    <a:pt x="533" y="585"/>
                  </a:moveTo>
                  <a:cubicBezTo>
                    <a:pt x="533" y="586"/>
                    <a:pt x="533" y="586"/>
                    <a:pt x="532" y="587"/>
                  </a:cubicBezTo>
                  <a:cubicBezTo>
                    <a:pt x="531" y="588"/>
                    <a:pt x="531" y="589"/>
                    <a:pt x="529" y="588"/>
                  </a:cubicBezTo>
                  <a:cubicBezTo>
                    <a:pt x="528" y="588"/>
                    <a:pt x="527" y="587"/>
                    <a:pt x="526" y="586"/>
                  </a:cubicBezTo>
                  <a:cubicBezTo>
                    <a:pt x="516" y="581"/>
                    <a:pt x="506" y="579"/>
                    <a:pt x="496" y="579"/>
                  </a:cubicBezTo>
                  <a:cubicBezTo>
                    <a:pt x="491" y="579"/>
                    <a:pt x="486" y="580"/>
                    <a:pt x="481" y="580"/>
                  </a:cubicBezTo>
                  <a:cubicBezTo>
                    <a:pt x="476" y="580"/>
                    <a:pt x="471" y="580"/>
                    <a:pt x="466" y="579"/>
                  </a:cubicBezTo>
                  <a:cubicBezTo>
                    <a:pt x="464" y="579"/>
                    <a:pt x="463" y="578"/>
                    <a:pt x="461" y="578"/>
                  </a:cubicBezTo>
                  <a:cubicBezTo>
                    <a:pt x="460" y="577"/>
                    <a:pt x="460" y="576"/>
                    <a:pt x="461" y="575"/>
                  </a:cubicBezTo>
                  <a:cubicBezTo>
                    <a:pt x="462" y="575"/>
                    <a:pt x="463" y="573"/>
                    <a:pt x="464" y="573"/>
                  </a:cubicBezTo>
                  <a:cubicBezTo>
                    <a:pt x="466" y="572"/>
                    <a:pt x="469" y="570"/>
                    <a:pt x="471" y="569"/>
                  </a:cubicBezTo>
                  <a:cubicBezTo>
                    <a:pt x="482" y="564"/>
                    <a:pt x="492" y="559"/>
                    <a:pt x="503" y="555"/>
                  </a:cubicBezTo>
                  <a:cubicBezTo>
                    <a:pt x="504" y="554"/>
                    <a:pt x="506" y="554"/>
                    <a:pt x="506" y="554"/>
                  </a:cubicBezTo>
                  <a:cubicBezTo>
                    <a:pt x="507" y="554"/>
                    <a:pt x="509" y="554"/>
                    <a:pt x="511" y="555"/>
                  </a:cubicBezTo>
                  <a:cubicBezTo>
                    <a:pt x="514" y="557"/>
                    <a:pt x="519" y="560"/>
                    <a:pt x="523" y="563"/>
                  </a:cubicBezTo>
                  <a:cubicBezTo>
                    <a:pt x="525" y="564"/>
                    <a:pt x="528" y="566"/>
                    <a:pt x="530" y="566"/>
                  </a:cubicBezTo>
                  <a:cubicBezTo>
                    <a:pt x="533" y="567"/>
                    <a:pt x="534" y="569"/>
                    <a:pt x="535" y="571"/>
                  </a:cubicBezTo>
                  <a:cubicBezTo>
                    <a:pt x="536" y="573"/>
                    <a:pt x="535" y="580"/>
                    <a:pt x="533" y="585"/>
                  </a:cubicBezTo>
                  <a:close/>
                  <a:moveTo>
                    <a:pt x="488" y="529"/>
                  </a:moveTo>
                  <a:cubicBezTo>
                    <a:pt x="491" y="528"/>
                    <a:pt x="492" y="525"/>
                    <a:pt x="490" y="523"/>
                  </a:cubicBezTo>
                  <a:cubicBezTo>
                    <a:pt x="489" y="522"/>
                    <a:pt x="489" y="520"/>
                    <a:pt x="488" y="520"/>
                  </a:cubicBezTo>
                  <a:cubicBezTo>
                    <a:pt x="486" y="519"/>
                    <a:pt x="484" y="518"/>
                    <a:pt x="483" y="518"/>
                  </a:cubicBezTo>
                  <a:cubicBezTo>
                    <a:pt x="480" y="517"/>
                    <a:pt x="477" y="517"/>
                    <a:pt x="474" y="516"/>
                  </a:cubicBezTo>
                  <a:cubicBezTo>
                    <a:pt x="467" y="515"/>
                    <a:pt x="461" y="515"/>
                    <a:pt x="454" y="515"/>
                  </a:cubicBezTo>
                  <a:cubicBezTo>
                    <a:pt x="445" y="514"/>
                    <a:pt x="437" y="511"/>
                    <a:pt x="429" y="505"/>
                  </a:cubicBezTo>
                  <a:cubicBezTo>
                    <a:pt x="428" y="504"/>
                    <a:pt x="426" y="503"/>
                    <a:pt x="424" y="501"/>
                  </a:cubicBezTo>
                  <a:cubicBezTo>
                    <a:pt x="423" y="500"/>
                    <a:pt x="421" y="499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8" y="497"/>
                    <a:pt x="419" y="498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6" y="497"/>
                    <a:pt x="416" y="496"/>
                    <a:pt x="415" y="496"/>
                  </a:cubicBezTo>
                  <a:cubicBezTo>
                    <a:pt x="415" y="496"/>
                    <a:pt x="414" y="496"/>
                    <a:pt x="413" y="495"/>
                  </a:cubicBezTo>
                  <a:cubicBezTo>
                    <a:pt x="413" y="495"/>
                    <a:pt x="412" y="495"/>
                    <a:pt x="412" y="495"/>
                  </a:cubicBezTo>
                  <a:cubicBezTo>
                    <a:pt x="411" y="495"/>
                    <a:pt x="411" y="495"/>
                    <a:pt x="410" y="495"/>
                  </a:cubicBezTo>
                  <a:cubicBezTo>
                    <a:pt x="409" y="495"/>
                    <a:pt x="409" y="495"/>
                    <a:pt x="408" y="495"/>
                  </a:cubicBezTo>
                  <a:cubicBezTo>
                    <a:pt x="408" y="495"/>
                    <a:pt x="408" y="494"/>
                    <a:pt x="407" y="494"/>
                  </a:cubicBezTo>
                  <a:cubicBezTo>
                    <a:pt x="408" y="494"/>
                    <a:pt x="408" y="495"/>
                    <a:pt x="408" y="495"/>
                  </a:cubicBezTo>
                  <a:cubicBezTo>
                    <a:pt x="407" y="494"/>
                    <a:pt x="407" y="494"/>
                    <a:pt x="406" y="495"/>
                  </a:cubicBezTo>
                  <a:cubicBezTo>
                    <a:pt x="403" y="495"/>
                    <a:pt x="399" y="495"/>
                    <a:pt x="396" y="496"/>
                  </a:cubicBezTo>
                  <a:cubicBezTo>
                    <a:pt x="393" y="497"/>
                    <a:pt x="389" y="498"/>
                    <a:pt x="386" y="500"/>
                  </a:cubicBezTo>
                  <a:cubicBezTo>
                    <a:pt x="382" y="503"/>
                    <a:pt x="377" y="513"/>
                    <a:pt x="377" y="515"/>
                  </a:cubicBezTo>
                  <a:cubicBezTo>
                    <a:pt x="377" y="516"/>
                    <a:pt x="378" y="518"/>
                    <a:pt x="379" y="518"/>
                  </a:cubicBezTo>
                  <a:cubicBezTo>
                    <a:pt x="382" y="519"/>
                    <a:pt x="384" y="520"/>
                    <a:pt x="387" y="521"/>
                  </a:cubicBezTo>
                  <a:cubicBezTo>
                    <a:pt x="391" y="522"/>
                    <a:pt x="395" y="522"/>
                    <a:pt x="399" y="523"/>
                  </a:cubicBezTo>
                  <a:cubicBezTo>
                    <a:pt x="418" y="526"/>
                    <a:pt x="437" y="530"/>
                    <a:pt x="457" y="532"/>
                  </a:cubicBezTo>
                  <a:cubicBezTo>
                    <a:pt x="465" y="531"/>
                    <a:pt x="473" y="532"/>
                    <a:pt x="480" y="531"/>
                  </a:cubicBezTo>
                  <a:cubicBezTo>
                    <a:pt x="483" y="531"/>
                    <a:pt x="486" y="530"/>
                    <a:pt x="488" y="529"/>
                  </a:cubicBezTo>
                  <a:close/>
                  <a:moveTo>
                    <a:pt x="415" y="496"/>
                  </a:moveTo>
                  <a:cubicBezTo>
                    <a:pt x="415" y="496"/>
                    <a:pt x="414" y="496"/>
                    <a:pt x="413" y="495"/>
                  </a:cubicBezTo>
                  <a:cubicBezTo>
                    <a:pt x="414" y="496"/>
                    <a:pt x="415" y="496"/>
                    <a:pt x="415" y="496"/>
                  </a:cubicBezTo>
                  <a:close/>
                  <a:moveTo>
                    <a:pt x="412" y="495"/>
                  </a:moveTo>
                  <a:cubicBezTo>
                    <a:pt x="411" y="495"/>
                    <a:pt x="411" y="495"/>
                    <a:pt x="410" y="495"/>
                  </a:cubicBezTo>
                  <a:cubicBezTo>
                    <a:pt x="411" y="495"/>
                    <a:pt x="411" y="495"/>
                    <a:pt x="412" y="495"/>
                  </a:cubicBezTo>
                  <a:close/>
                  <a:moveTo>
                    <a:pt x="1201" y="298"/>
                  </a:moveTo>
                  <a:cubicBezTo>
                    <a:pt x="1201" y="298"/>
                    <a:pt x="1201" y="298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1" y="297"/>
                    <a:pt x="1201" y="297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3" y="295"/>
                    <a:pt x="1205" y="294"/>
                    <a:pt x="1207" y="293"/>
                  </a:cubicBezTo>
                  <a:cubicBezTo>
                    <a:pt x="1208" y="292"/>
                    <a:pt x="1210" y="290"/>
                    <a:pt x="1212" y="289"/>
                  </a:cubicBezTo>
                  <a:cubicBezTo>
                    <a:pt x="1214" y="287"/>
                    <a:pt x="1216" y="286"/>
                    <a:pt x="1218" y="284"/>
                  </a:cubicBezTo>
                  <a:cubicBezTo>
                    <a:pt x="1220" y="283"/>
                    <a:pt x="1222" y="281"/>
                    <a:pt x="1223" y="280"/>
                  </a:cubicBezTo>
                  <a:cubicBezTo>
                    <a:pt x="1223" y="279"/>
                    <a:pt x="1223" y="278"/>
                    <a:pt x="1223" y="277"/>
                  </a:cubicBezTo>
                  <a:cubicBezTo>
                    <a:pt x="1222" y="272"/>
                    <a:pt x="1221" y="267"/>
                    <a:pt x="1219" y="263"/>
                  </a:cubicBezTo>
                  <a:cubicBezTo>
                    <a:pt x="1217" y="261"/>
                    <a:pt x="1218" y="258"/>
                    <a:pt x="1219" y="256"/>
                  </a:cubicBezTo>
                  <a:cubicBezTo>
                    <a:pt x="1223" y="252"/>
                    <a:pt x="1228" y="251"/>
                    <a:pt x="1233" y="252"/>
                  </a:cubicBezTo>
                  <a:cubicBezTo>
                    <a:pt x="1235" y="252"/>
                    <a:pt x="1236" y="253"/>
                    <a:pt x="1237" y="254"/>
                  </a:cubicBezTo>
                  <a:cubicBezTo>
                    <a:pt x="1239" y="255"/>
                    <a:pt x="1242" y="258"/>
                    <a:pt x="1243" y="260"/>
                  </a:cubicBezTo>
                  <a:cubicBezTo>
                    <a:pt x="1245" y="262"/>
                    <a:pt x="1247" y="264"/>
                    <a:pt x="1249" y="266"/>
                  </a:cubicBezTo>
                  <a:cubicBezTo>
                    <a:pt x="1251" y="269"/>
                    <a:pt x="1253" y="271"/>
                    <a:pt x="1256" y="272"/>
                  </a:cubicBezTo>
                  <a:cubicBezTo>
                    <a:pt x="1265" y="275"/>
                    <a:pt x="1271" y="281"/>
                    <a:pt x="1277" y="286"/>
                  </a:cubicBezTo>
                  <a:cubicBezTo>
                    <a:pt x="1290" y="300"/>
                    <a:pt x="1298" y="316"/>
                    <a:pt x="1303" y="333"/>
                  </a:cubicBezTo>
                  <a:cubicBezTo>
                    <a:pt x="1304" y="336"/>
                    <a:pt x="1304" y="338"/>
                    <a:pt x="1305" y="341"/>
                  </a:cubicBezTo>
                  <a:cubicBezTo>
                    <a:pt x="1299" y="346"/>
                    <a:pt x="1292" y="352"/>
                    <a:pt x="1285" y="355"/>
                  </a:cubicBezTo>
                  <a:cubicBezTo>
                    <a:pt x="1280" y="358"/>
                    <a:pt x="1275" y="360"/>
                    <a:pt x="1270" y="360"/>
                  </a:cubicBezTo>
                  <a:cubicBezTo>
                    <a:pt x="1262" y="361"/>
                    <a:pt x="1256" y="359"/>
                    <a:pt x="1250" y="353"/>
                  </a:cubicBezTo>
                  <a:cubicBezTo>
                    <a:pt x="1247" y="349"/>
                    <a:pt x="1245" y="345"/>
                    <a:pt x="1244" y="340"/>
                  </a:cubicBezTo>
                  <a:cubicBezTo>
                    <a:pt x="1243" y="330"/>
                    <a:pt x="1242" y="322"/>
                    <a:pt x="1239" y="313"/>
                  </a:cubicBezTo>
                  <a:cubicBezTo>
                    <a:pt x="1239" y="309"/>
                    <a:pt x="1235" y="309"/>
                    <a:pt x="1235" y="309"/>
                  </a:cubicBezTo>
                  <a:cubicBezTo>
                    <a:pt x="1235" y="309"/>
                    <a:pt x="1232" y="309"/>
                    <a:pt x="1230" y="311"/>
                  </a:cubicBezTo>
                  <a:cubicBezTo>
                    <a:pt x="1227" y="312"/>
                    <a:pt x="1224" y="313"/>
                    <a:pt x="1222" y="315"/>
                  </a:cubicBezTo>
                  <a:cubicBezTo>
                    <a:pt x="1219" y="316"/>
                    <a:pt x="1219" y="316"/>
                    <a:pt x="1216" y="317"/>
                  </a:cubicBezTo>
                  <a:cubicBezTo>
                    <a:pt x="1211" y="319"/>
                    <a:pt x="1200" y="302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300149" y="1804883"/>
            <a:ext cx="354036" cy="354036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197 w 323"/>
              <a:gd name="T11" fmla="*/ 162 h 323"/>
              <a:gd name="T12" fmla="*/ 175 w 323"/>
              <a:gd name="T13" fmla="*/ 162 h 323"/>
              <a:gd name="T14" fmla="*/ 175 w 323"/>
              <a:gd name="T15" fmla="*/ 244 h 323"/>
              <a:gd name="T16" fmla="*/ 140 w 323"/>
              <a:gd name="T17" fmla="*/ 244 h 323"/>
              <a:gd name="T18" fmla="*/ 140 w 323"/>
              <a:gd name="T19" fmla="*/ 162 h 323"/>
              <a:gd name="T20" fmla="*/ 123 w 323"/>
              <a:gd name="T21" fmla="*/ 162 h 323"/>
              <a:gd name="T22" fmla="*/ 123 w 323"/>
              <a:gd name="T23" fmla="*/ 133 h 323"/>
              <a:gd name="T24" fmla="*/ 140 w 323"/>
              <a:gd name="T25" fmla="*/ 133 h 323"/>
              <a:gd name="T26" fmla="*/ 140 w 323"/>
              <a:gd name="T27" fmla="*/ 116 h 323"/>
              <a:gd name="T28" fmla="*/ 177 w 323"/>
              <a:gd name="T29" fmla="*/ 79 h 323"/>
              <a:gd name="T30" fmla="*/ 200 w 323"/>
              <a:gd name="T31" fmla="*/ 79 h 323"/>
              <a:gd name="T32" fmla="*/ 200 w 323"/>
              <a:gd name="T33" fmla="*/ 108 h 323"/>
              <a:gd name="T34" fmla="*/ 186 w 323"/>
              <a:gd name="T35" fmla="*/ 108 h 323"/>
              <a:gd name="T36" fmla="*/ 175 w 323"/>
              <a:gd name="T37" fmla="*/ 119 h 323"/>
              <a:gd name="T38" fmla="*/ 175 w 323"/>
              <a:gd name="T39" fmla="*/ 133 h 323"/>
              <a:gd name="T40" fmla="*/ 200 w 323"/>
              <a:gd name="T41" fmla="*/ 133 h 323"/>
              <a:gd name="T42" fmla="*/ 197 w 323"/>
              <a:gd name="T4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197" y="162"/>
                </a:moveTo>
                <a:cubicBezTo>
                  <a:pt x="175" y="162"/>
                  <a:pt x="175" y="162"/>
                  <a:pt x="175" y="162"/>
                </a:cubicBezTo>
                <a:cubicBezTo>
                  <a:pt x="175" y="244"/>
                  <a:pt x="175" y="244"/>
                  <a:pt x="175" y="244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93"/>
                  <a:pt x="150" y="79"/>
                  <a:pt x="177" y="79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75" y="108"/>
                  <a:pt x="175" y="112"/>
                  <a:pt x="175" y="11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200" y="133"/>
                  <a:pt x="200" y="133"/>
                  <a:pt x="200" y="133"/>
                </a:cubicBezTo>
                <a:lnTo>
                  <a:pt x="197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8"/>
          <p:cNvSpPr>
            <a:spLocks noChangeAspect="1" noEditPoints="1"/>
          </p:cNvSpPr>
          <p:nvPr userDrawn="1"/>
        </p:nvSpPr>
        <p:spPr bwMode="auto">
          <a:xfrm>
            <a:off x="4300149" y="2464226"/>
            <a:ext cx="353771" cy="353771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681745" y="708429"/>
            <a:ext cx="496869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u="none" dirty="0" smtClean="0">
                <a:solidFill>
                  <a:schemeClr val="tx1"/>
                </a:solidFill>
                <a:latin typeface="+mj-lt"/>
                <a:hlinkClick r:id="rId2"/>
              </a:rPr>
              <a:t>www.luxinnovation.lu</a:t>
            </a:r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050" u="none" dirty="0" smtClean="0">
                <a:solidFill>
                  <a:schemeClr val="tx1"/>
                </a:solidFill>
                <a:latin typeface="+mj-lt"/>
                <a:hlinkClick r:id=""/>
              </a:rPr>
              <a:t>www.linkedin.com/</a:t>
            </a:r>
          </a:p>
          <a:p>
            <a:pPr algn="l"/>
            <a:r>
              <a:rPr lang="en-GB" sz="1050" u="none" dirty="0" smtClean="0">
                <a:solidFill>
                  <a:schemeClr val="tx1"/>
                </a:solidFill>
                <a:latin typeface="+mj-lt"/>
                <a:hlinkClick r:id=""/>
              </a:rPr>
              <a:t>company/</a:t>
            </a:r>
            <a:r>
              <a:rPr lang="en-GB" sz="1050" u="none" dirty="0" err="1" smtClean="0">
                <a:solidFill>
                  <a:schemeClr val="tx1"/>
                </a:solidFill>
                <a:latin typeface="+mj-lt"/>
                <a:hlinkClick r:id="rId3"/>
              </a:rPr>
              <a:t>luxinnovation-gie</a:t>
            </a:r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1050" u="none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1050" u="none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050" u="none" dirty="0" smtClean="0">
                <a:solidFill>
                  <a:schemeClr val="tx1"/>
                </a:solidFill>
                <a:latin typeface="+mj-lt"/>
                <a:hlinkClick r:id="rId4"/>
              </a:rPr>
              <a:t>www.facebook.com/</a:t>
            </a:r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050" u="none" dirty="0" err="1" smtClean="0">
                <a:solidFill>
                  <a:schemeClr val="tx1"/>
                </a:solidFill>
                <a:latin typeface="+mj-lt"/>
              </a:rPr>
              <a:t>Luxinnovation.Making.Innovation.Happen</a:t>
            </a:r>
            <a:endParaRPr lang="en-GB" sz="1050" u="none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050" u="none" dirty="0" smtClean="0">
                <a:solidFill>
                  <a:schemeClr val="tx1"/>
                </a:solidFill>
                <a:latin typeface="+mj-lt"/>
                <a:hlinkClick r:id="rId5"/>
              </a:rPr>
              <a:t>www.twitter.com/</a:t>
            </a:r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050" u="none" dirty="0" err="1" smtClean="0">
                <a:solidFill>
                  <a:schemeClr val="tx1"/>
                </a:solidFill>
                <a:latin typeface="+mj-lt"/>
              </a:rPr>
              <a:t>Luxinnovation</a:t>
            </a:r>
            <a:endParaRPr lang="en-GB" sz="1050" u="none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GB" sz="1050" u="none" dirty="0" err="1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300149" y="1161489"/>
            <a:ext cx="353771" cy="353771"/>
            <a:chOff x="4301296" y="1124696"/>
            <a:chExt cx="435600" cy="435600"/>
          </a:xfrm>
        </p:grpSpPr>
        <p:sp>
          <p:nvSpPr>
            <p:cNvPr id="26" name="Oval 25"/>
            <p:cNvSpPr/>
            <p:nvPr userDrawn="1"/>
          </p:nvSpPr>
          <p:spPr>
            <a:xfrm>
              <a:off x="4301296" y="1124696"/>
              <a:ext cx="435600" cy="43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" descr="M:\KW\TEMPLATES\PPT\working files\linkedin11.emf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013" y="1223920"/>
              <a:ext cx="248166" cy="23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40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F7678195-AB13-42E1-8815-75662A56B63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46-5FB8-4764-813E-F8D4BCEE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4341"/>
            <a:ext cx="91440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5" tIns="51203" rIns="102405" bIns="51203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685865"/>
            <a:ext cx="91440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5" tIns="51203" rIns="102405" bIns="51203"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" y="1202341"/>
            <a:ext cx="9157947" cy="448352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1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16568"/>
            <a:ext cx="8496300" cy="44174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6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22603"/>
            <a:ext cx="3061496" cy="441126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6160" tIns="38080" rIns="76160" bIns="38080" rtlCol="0" anchor="ctr"/>
          <a:lstStyle/>
          <a:p>
            <a:pPr algn="ctr"/>
            <a:endParaRPr lang="en-GB" sz="3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384223" y="1322603"/>
            <a:ext cx="5435927" cy="4411261"/>
          </a:xfrm>
        </p:spPr>
        <p:txBody>
          <a:bodyPr anchor="ctr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3030513" y="3467536"/>
            <a:ext cx="183360" cy="1213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60" tIns="38080" rIns="76160" bIns="38080"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/>
          </p:nvPr>
        </p:nvSpPr>
        <p:spPr>
          <a:xfrm>
            <a:off x="308380" y="1322603"/>
            <a:ext cx="2585923" cy="4411261"/>
          </a:xfrm>
        </p:spPr>
        <p:txBody>
          <a:bodyPr anchor="ctr" anchorCtr="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61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82504" y="1322603"/>
            <a:ext cx="3061496" cy="441126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6160" tIns="38080" rIns="76160" bIns="38080" rtlCol="0" anchor="ctr"/>
          <a:lstStyle/>
          <a:p>
            <a:pPr algn="ctr"/>
            <a:endParaRPr lang="en-GB" sz="3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17938" y="1322603"/>
            <a:ext cx="5627626" cy="4411262"/>
          </a:xfrm>
        </p:spPr>
        <p:txBody>
          <a:bodyPr anchor="ctr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039014" y="3467536"/>
            <a:ext cx="183360" cy="12139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60" tIns="38080" rIns="76160" bIns="38080"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6382581" y="1322603"/>
            <a:ext cx="2442290" cy="4411261"/>
          </a:xfr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80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81314" y="888456"/>
            <a:ext cx="3062686" cy="484540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17938" y="896207"/>
            <a:ext cx="5627626" cy="4837657"/>
          </a:xfrm>
        </p:spPr>
        <p:txBody>
          <a:bodyPr anchor="ctr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039014" y="3254339"/>
            <a:ext cx="183360" cy="12139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60" tIns="38080" rIns="76160" bIns="3808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9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3429000"/>
            <a:ext cx="7201001" cy="1362075"/>
          </a:xfrm>
        </p:spPr>
        <p:txBody>
          <a:bodyPr anchor="t">
            <a:no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00" y="1928812"/>
            <a:ext cx="7201001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2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0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0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5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49" y="1316568"/>
            <a:ext cx="4176713" cy="4417484"/>
          </a:xfrm>
        </p:spPr>
        <p:txBody>
          <a:bodyPr>
            <a:normAutofit/>
          </a:bodyPr>
          <a:lstStyle>
            <a:lvl1pPr marL="320016" indent="-320016">
              <a:buFontTx/>
              <a:buBlip>
                <a:blip r:embed="rId2"/>
              </a:buBlip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16568"/>
            <a:ext cx="4177034" cy="4417484"/>
          </a:xfrm>
        </p:spPr>
        <p:txBody>
          <a:bodyPr>
            <a:normAutofit/>
          </a:bodyPr>
          <a:lstStyle>
            <a:lvl1pPr marL="320016" indent="-320016">
              <a:buFontTx/>
              <a:buBlip>
                <a:blip r:embed="rId2"/>
              </a:buBlip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13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16568"/>
            <a:ext cx="4177034" cy="441748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99121" indent="-195566">
              <a:defRPr sz="1800"/>
            </a:lvl2pPr>
            <a:lvl3pPr marL="407132" indent="-204455"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835083"/>
            <a:ext cx="8496623" cy="32841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2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260352"/>
            <a:ext cx="8496300" cy="5762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316707"/>
            <a:ext cx="8496300" cy="4417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78" y="6328519"/>
            <a:ext cx="22672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7F30-6D2D-49C2-B7B9-F1886C3145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6597363"/>
            <a:ext cx="91440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5" tIns="51203" rIns="102405" bIns="51203"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23850" y="6669618"/>
            <a:ext cx="2267272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 smtClean="0"/>
              <a:t>© 2015 </a:t>
            </a:r>
            <a:r>
              <a:rPr lang="en-GB" sz="900" dirty="0" err="1" smtClean="0"/>
              <a:t>Luxinnovation</a:t>
            </a:r>
            <a:endParaRPr lang="en-GB" sz="9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323850" y="6157464"/>
            <a:ext cx="975029" cy="395114"/>
            <a:chOff x="1760538" y="4111625"/>
            <a:chExt cx="1119187" cy="442913"/>
          </a:xfrm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auto">
            <a:xfrm>
              <a:off x="2281238" y="4113213"/>
              <a:ext cx="100012" cy="100013"/>
            </a:xfrm>
            <a:custGeom>
              <a:avLst/>
              <a:gdLst>
                <a:gd name="T0" fmla="*/ 460 w 921"/>
                <a:gd name="T1" fmla="*/ 0 h 920"/>
                <a:gd name="T2" fmla="*/ 233 w 921"/>
                <a:gd name="T3" fmla="*/ 60 h 920"/>
                <a:gd name="T4" fmla="*/ 62 w 921"/>
                <a:gd name="T5" fmla="*/ 230 h 920"/>
                <a:gd name="T6" fmla="*/ 0 w 921"/>
                <a:gd name="T7" fmla="*/ 461 h 920"/>
                <a:gd name="T8" fmla="*/ 61 w 921"/>
                <a:gd name="T9" fmla="*/ 690 h 920"/>
                <a:gd name="T10" fmla="*/ 231 w 921"/>
                <a:gd name="T11" fmla="*/ 860 h 920"/>
                <a:gd name="T12" fmla="*/ 460 w 921"/>
                <a:gd name="T13" fmla="*/ 920 h 920"/>
                <a:gd name="T14" fmla="*/ 460 w 921"/>
                <a:gd name="T15" fmla="*/ 920 h 920"/>
                <a:gd name="T16" fmla="*/ 690 w 921"/>
                <a:gd name="T17" fmla="*/ 860 h 920"/>
                <a:gd name="T18" fmla="*/ 860 w 921"/>
                <a:gd name="T19" fmla="*/ 690 h 920"/>
                <a:gd name="T20" fmla="*/ 921 w 921"/>
                <a:gd name="T21" fmla="*/ 461 h 920"/>
                <a:gd name="T22" fmla="*/ 859 w 921"/>
                <a:gd name="T23" fmla="*/ 230 h 920"/>
                <a:gd name="T24" fmla="*/ 686 w 921"/>
                <a:gd name="T25" fmla="*/ 60 h 920"/>
                <a:gd name="T26" fmla="*/ 460 w 921"/>
                <a:gd name="T27" fmla="*/ 0 h 920"/>
                <a:gd name="T28" fmla="*/ 461 w 921"/>
                <a:gd name="T29" fmla="*/ 728 h 920"/>
                <a:gd name="T30" fmla="*/ 327 w 921"/>
                <a:gd name="T31" fmla="*/ 693 h 920"/>
                <a:gd name="T32" fmla="*/ 227 w 921"/>
                <a:gd name="T33" fmla="*/ 593 h 920"/>
                <a:gd name="T34" fmla="*/ 192 w 921"/>
                <a:gd name="T35" fmla="*/ 459 h 920"/>
                <a:gd name="T36" fmla="*/ 227 w 921"/>
                <a:gd name="T37" fmla="*/ 324 h 920"/>
                <a:gd name="T38" fmla="*/ 329 w 921"/>
                <a:gd name="T39" fmla="*/ 224 h 920"/>
                <a:gd name="T40" fmla="*/ 593 w 921"/>
                <a:gd name="T41" fmla="*/ 224 h 920"/>
                <a:gd name="T42" fmla="*/ 694 w 921"/>
                <a:gd name="T43" fmla="*/ 324 h 920"/>
                <a:gd name="T44" fmla="*/ 730 w 921"/>
                <a:gd name="T45" fmla="*/ 459 h 920"/>
                <a:gd name="T46" fmla="*/ 695 w 921"/>
                <a:gd name="T47" fmla="*/ 593 h 920"/>
                <a:gd name="T48" fmla="*/ 595 w 921"/>
                <a:gd name="T49" fmla="*/ 693 h 920"/>
                <a:gd name="T50" fmla="*/ 461 w 921"/>
                <a:gd name="T51" fmla="*/ 72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1" h="920">
                  <a:moveTo>
                    <a:pt x="460" y="0"/>
                  </a:moveTo>
                  <a:cubicBezTo>
                    <a:pt x="383" y="0"/>
                    <a:pt x="306" y="20"/>
                    <a:pt x="233" y="60"/>
                  </a:cubicBezTo>
                  <a:cubicBezTo>
                    <a:pt x="160" y="99"/>
                    <a:pt x="103" y="156"/>
                    <a:pt x="62" y="230"/>
                  </a:cubicBezTo>
                  <a:cubicBezTo>
                    <a:pt x="21" y="303"/>
                    <a:pt x="0" y="381"/>
                    <a:pt x="0" y="461"/>
                  </a:cubicBezTo>
                  <a:cubicBezTo>
                    <a:pt x="0" y="540"/>
                    <a:pt x="20" y="617"/>
                    <a:pt x="61" y="690"/>
                  </a:cubicBezTo>
                  <a:cubicBezTo>
                    <a:pt x="101" y="762"/>
                    <a:pt x="158" y="820"/>
                    <a:pt x="231" y="860"/>
                  </a:cubicBezTo>
                  <a:cubicBezTo>
                    <a:pt x="303" y="900"/>
                    <a:pt x="380" y="920"/>
                    <a:pt x="460" y="920"/>
                  </a:cubicBezTo>
                  <a:cubicBezTo>
                    <a:pt x="460" y="920"/>
                    <a:pt x="460" y="920"/>
                    <a:pt x="460" y="920"/>
                  </a:cubicBezTo>
                  <a:cubicBezTo>
                    <a:pt x="540" y="920"/>
                    <a:pt x="617" y="900"/>
                    <a:pt x="690" y="860"/>
                  </a:cubicBezTo>
                  <a:cubicBezTo>
                    <a:pt x="763" y="819"/>
                    <a:pt x="820" y="762"/>
                    <a:pt x="860" y="690"/>
                  </a:cubicBezTo>
                  <a:cubicBezTo>
                    <a:pt x="901" y="617"/>
                    <a:pt x="921" y="540"/>
                    <a:pt x="921" y="461"/>
                  </a:cubicBezTo>
                  <a:cubicBezTo>
                    <a:pt x="921" y="381"/>
                    <a:pt x="900" y="304"/>
                    <a:pt x="859" y="230"/>
                  </a:cubicBezTo>
                  <a:cubicBezTo>
                    <a:pt x="817" y="156"/>
                    <a:pt x="759" y="99"/>
                    <a:pt x="686" y="60"/>
                  </a:cubicBezTo>
                  <a:cubicBezTo>
                    <a:pt x="613" y="20"/>
                    <a:pt x="537" y="0"/>
                    <a:pt x="460" y="0"/>
                  </a:cubicBezTo>
                  <a:close/>
                  <a:moveTo>
                    <a:pt x="461" y="728"/>
                  </a:moveTo>
                  <a:cubicBezTo>
                    <a:pt x="414" y="728"/>
                    <a:pt x="369" y="716"/>
                    <a:pt x="327" y="693"/>
                  </a:cubicBezTo>
                  <a:cubicBezTo>
                    <a:pt x="285" y="669"/>
                    <a:pt x="251" y="636"/>
                    <a:pt x="227" y="593"/>
                  </a:cubicBezTo>
                  <a:cubicBezTo>
                    <a:pt x="204" y="551"/>
                    <a:pt x="192" y="506"/>
                    <a:pt x="192" y="459"/>
                  </a:cubicBezTo>
                  <a:cubicBezTo>
                    <a:pt x="192" y="413"/>
                    <a:pt x="204" y="367"/>
                    <a:pt x="227" y="324"/>
                  </a:cubicBezTo>
                  <a:cubicBezTo>
                    <a:pt x="251" y="281"/>
                    <a:pt x="285" y="248"/>
                    <a:pt x="329" y="224"/>
                  </a:cubicBezTo>
                  <a:cubicBezTo>
                    <a:pt x="413" y="179"/>
                    <a:pt x="508" y="179"/>
                    <a:pt x="593" y="224"/>
                  </a:cubicBezTo>
                  <a:cubicBezTo>
                    <a:pt x="636" y="248"/>
                    <a:pt x="671" y="281"/>
                    <a:pt x="694" y="324"/>
                  </a:cubicBezTo>
                  <a:cubicBezTo>
                    <a:pt x="718" y="367"/>
                    <a:pt x="730" y="412"/>
                    <a:pt x="730" y="459"/>
                  </a:cubicBezTo>
                  <a:cubicBezTo>
                    <a:pt x="730" y="507"/>
                    <a:pt x="718" y="552"/>
                    <a:pt x="695" y="593"/>
                  </a:cubicBezTo>
                  <a:cubicBezTo>
                    <a:pt x="672" y="636"/>
                    <a:pt x="638" y="669"/>
                    <a:pt x="595" y="693"/>
                  </a:cubicBezTo>
                  <a:cubicBezTo>
                    <a:pt x="553" y="716"/>
                    <a:pt x="508" y="728"/>
                    <a:pt x="461" y="728"/>
                  </a:cubicBez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682875" y="4113213"/>
              <a:ext cx="100012" cy="101600"/>
            </a:xfrm>
            <a:custGeom>
              <a:avLst/>
              <a:gdLst>
                <a:gd name="T0" fmla="*/ 459 w 921"/>
                <a:gd name="T1" fmla="*/ 0 h 940"/>
                <a:gd name="T2" fmla="*/ 232 w 921"/>
                <a:gd name="T3" fmla="*/ 60 h 940"/>
                <a:gd name="T4" fmla="*/ 61 w 921"/>
                <a:gd name="T5" fmla="*/ 230 h 940"/>
                <a:gd name="T6" fmla="*/ 0 w 921"/>
                <a:gd name="T7" fmla="*/ 461 h 940"/>
                <a:gd name="T8" fmla="*/ 61 w 921"/>
                <a:gd name="T9" fmla="*/ 690 h 940"/>
                <a:gd name="T10" fmla="*/ 231 w 921"/>
                <a:gd name="T11" fmla="*/ 860 h 940"/>
                <a:gd name="T12" fmla="*/ 690 w 921"/>
                <a:gd name="T13" fmla="*/ 860 h 940"/>
                <a:gd name="T14" fmla="*/ 860 w 921"/>
                <a:gd name="T15" fmla="*/ 690 h 940"/>
                <a:gd name="T16" fmla="*/ 921 w 921"/>
                <a:gd name="T17" fmla="*/ 461 h 940"/>
                <a:gd name="T18" fmla="*/ 858 w 921"/>
                <a:gd name="T19" fmla="*/ 230 h 940"/>
                <a:gd name="T20" fmla="*/ 686 w 921"/>
                <a:gd name="T21" fmla="*/ 60 h 940"/>
                <a:gd name="T22" fmla="*/ 459 w 921"/>
                <a:gd name="T23" fmla="*/ 0 h 940"/>
                <a:gd name="T24" fmla="*/ 461 w 921"/>
                <a:gd name="T25" fmla="*/ 728 h 940"/>
                <a:gd name="T26" fmla="*/ 327 w 921"/>
                <a:gd name="T27" fmla="*/ 693 h 940"/>
                <a:gd name="T28" fmla="*/ 227 w 921"/>
                <a:gd name="T29" fmla="*/ 593 h 940"/>
                <a:gd name="T30" fmla="*/ 192 w 921"/>
                <a:gd name="T31" fmla="*/ 459 h 940"/>
                <a:gd name="T32" fmla="*/ 227 w 921"/>
                <a:gd name="T33" fmla="*/ 324 h 940"/>
                <a:gd name="T34" fmla="*/ 329 w 921"/>
                <a:gd name="T35" fmla="*/ 224 h 940"/>
                <a:gd name="T36" fmla="*/ 592 w 921"/>
                <a:gd name="T37" fmla="*/ 224 h 940"/>
                <a:gd name="T38" fmla="*/ 694 w 921"/>
                <a:gd name="T39" fmla="*/ 324 h 940"/>
                <a:gd name="T40" fmla="*/ 730 w 921"/>
                <a:gd name="T41" fmla="*/ 459 h 940"/>
                <a:gd name="T42" fmla="*/ 695 w 921"/>
                <a:gd name="T43" fmla="*/ 593 h 940"/>
                <a:gd name="T44" fmla="*/ 595 w 921"/>
                <a:gd name="T45" fmla="*/ 693 h 940"/>
                <a:gd name="T46" fmla="*/ 461 w 921"/>
                <a:gd name="T47" fmla="*/ 72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1" h="940">
                  <a:moveTo>
                    <a:pt x="459" y="0"/>
                  </a:moveTo>
                  <a:cubicBezTo>
                    <a:pt x="383" y="0"/>
                    <a:pt x="306" y="20"/>
                    <a:pt x="232" y="60"/>
                  </a:cubicBezTo>
                  <a:cubicBezTo>
                    <a:pt x="160" y="99"/>
                    <a:pt x="102" y="156"/>
                    <a:pt x="61" y="230"/>
                  </a:cubicBezTo>
                  <a:cubicBezTo>
                    <a:pt x="21" y="303"/>
                    <a:pt x="0" y="381"/>
                    <a:pt x="0" y="461"/>
                  </a:cubicBezTo>
                  <a:cubicBezTo>
                    <a:pt x="0" y="540"/>
                    <a:pt x="20" y="617"/>
                    <a:pt x="61" y="690"/>
                  </a:cubicBezTo>
                  <a:cubicBezTo>
                    <a:pt x="101" y="762"/>
                    <a:pt x="158" y="819"/>
                    <a:pt x="231" y="860"/>
                  </a:cubicBezTo>
                  <a:cubicBezTo>
                    <a:pt x="376" y="940"/>
                    <a:pt x="545" y="940"/>
                    <a:pt x="690" y="860"/>
                  </a:cubicBezTo>
                  <a:cubicBezTo>
                    <a:pt x="763" y="819"/>
                    <a:pt x="820" y="762"/>
                    <a:pt x="860" y="690"/>
                  </a:cubicBezTo>
                  <a:cubicBezTo>
                    <a:pt x="900" y="617"/>
                    <a:pt x="921" y="540"/>
                    <a:pt x="921" y="461"/>
                  </a:cubicBezTo>
                  <a:cubicBezTo>
                    <a:pt x="921" y="381"/>
                    <a:pt x="900" y="303"/>
                    <a:pt x="858" y="230"/>
                  </a:cubicBezTo>
                  <a:cubicBezTo>
                    <a:pt x="817" y="156"/>
                    <a:pt x="759" y="99"/>
                    <a:pt x="686" y="60"/>
                  </a:cubicBezTo>
                  <a:cubicBezTo>
                    <a:pt x="612" y="20"/>
                    <a:pt x="538" y="0"/>
                    <a:pt x="459" y="0"/>
                  </a:cubicBezTo>
                  <a:close/>
                  <a:moveTo>
                    <a:pt x="461" y="728"/>
                  </a:moveTo>
                  <a:cubicBezTo>
                    <a:pt x="414" y="728"/>
                    <a:pt x="369" y="716"/>
                    <a:pt x="327" y="693"/>
                  </a:cubicBezTo>
                  <a:cubicBezTo>
                    <a:pt x="284" y="669"/>
                    <a:pt x="251" y="636"/>
                    <a:pt x="227" y="593"/>
                  </a:cubicBezTo>
                  <a:cubicBezTo>
                    <a:pt x="204" y="551"/>
                    <a:pt x="192" y="506"/>
                    <a:pt x="192" y="459"/>
                  </a:cubicBezTo>
                  <a:cubicBezTo>
                    <a:pt x="192" y="412"/>
                    <a:pt x="204" y="367"/>
                    <a:pt x="227" y="324"/>
                  </a:cubicBezTo>
                  <a:cubicBezTo>
                    <a:pt x="251" y="281"/>
                    <a:pt x="285" y="247"/>
                    <a:pt x="329" y="224"/>
                  </a:cubicBezTo>
                  <a:cubicBezTo>
                    <a:pt x="413" y="179"/>
                    <a:pt x="508" y="179"/>
                    <a:pt x="592" y="224"/>
                  </a:cubicBezTo>
                  <a:cubicBezTo>
                    <a:pt x="636" y="248"/>
                    <a:pt x="670" y="281"/>
                    <a:pt x="694" y="324"/>
                  </a:cubicBezTo>
                  <a:cubicBezTo>
                    <a:pt x="718" y="368"/>
                    <a:pt x="730" y="413"/>
                    <a:pt x="730" y="459"/>
                  </a:cubicBezTo>
                  <a:cubicBezTo>
                    <a:pt x="730" y="506"/>
                    <a:pt x="718" y="551"/>
                    <a:pt x="695" y="593"/>
                  </a:cubicBezTo>
                  <a:cubicBezTo>
                    <a:pt x="672" y="635"/>
                    <a:pt x="638" y="669"/>
                    <a:pt x="595" y="693"/>
                  </a:cubicBezTo>
                  <a:cubicBezTo>
                    <a:pt x="552" y="717"/>
                    <a:pt x="508" y="728"/>
                    <a:pt x="461" y="728"/>
                  </a:cubicBez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760538" y="4281488"/>
              <a:ext cx="276225" cy="273050"/>
            </a:xfrm>
            <a:custGeom>
              <a:avLst/>
              <a:gdLst>
                <a:gd name="T0" fmla="*/ 1606 w 2556"/>
                <a:gd name="T1" fmla="*/ 2520 h 2520"/>
                <a:gd name="T2" fmla="*/ 1514 w 2556"/>
                <a:gd name="T3" fmla="*/ 2505 h 2520"/>
                <a:gd name="T4" fmla="*/ 1330 w 2556"/>
                <a:gd name="T5" fmla="*/ 2137 h 2520"/>
                <a:gd name="T6" fmla="*/ 1786 w 2556"/>
                <a:gd name="T7" fmla="*/ 770 h 2520"/>
                <a:gd name="T8" fmla="*/ 418 w 2556"/>
                <a:gd name="T9" fmla="*/ 1227 h 2520"/>
                <a:gd name="T10" fmla="*/ 51 w 2556"/>
                <a:gd name="T11" fmla="*/ 1043 h 2520"/>
                <a:gd name="T12" fmla="*/ 234 w 2556"/>
                <a:gd name="T13" fmla="*/ 676 h 2520"/>
                <a:gd name="T14" fmla="*/ 2154 w 2556"/>
                <a:gd name="T15" fmla="*/ 35 h 2520"/>
                <a:gd name="T16" fmla="*/ 2451 w 2556"/>
                <a:gd name="T17" fmla="*/ 105 h 2520"/>
                <a:gd name="T18" fmla="*/ 2521 w 2556"/>
                <a:gd name="T19" fmla="*/ 402 h 2520"/>
                <a:gd name="T20" fmla="*/ 1881 w 2556"/>
                <a:gd name="T21" fmla="*/ 2321 h 2520"/>
                <a:gd name="T22" fmla="*/ 1606 w 2556"/>
                <a:gd name="T23" fmla="*/ 252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6" h="2520">
                  <a:moveTo>
                    <a:pt x="1606" y="2520"/>
                  </a:moveTo>
                  <a:cubicBezTo>
                    <a:pt x="1575" y="2520"/>
                    <a:pt x="1544" y="2515"/>
                    <a:pt x="1514" y="2505"/>
                  </a:cubicBezTo>
                  <a:cubicBezTo>
                    <a:pt x="1362" y="2454"/>
                    <a:pt x="1279" y="2290"/>
                    <a:pt x="1330" y="2137"/>
                  </a:cubicBezTo>
                  <a:cubicBezTo>
                    <a:pt x="1786" y="770"/>
                    <a:pt x="1786" y="770"/>
                    <a:pt x="1786" y="770"/>
                  </a:cubicBezTo>
                  <a:cubicBezTo>
                    <a:pt x="418" y="1227"/>
                    <a:pt x="418" y="1227"/>
                    <a:pt x="418" y="1227"/>
                  </a:cubicBezTo>
                  <a:cubicBezTo>
                    <a:pt x="266" y="1278"/>
                    <a:pt x="102" y="1196"/>
                    <a:pt x="51" y="1043"/>
                  </a:cubicBezTo>
                  <a:cubicBezTo>
                    <a:pt x="0" y="891"/>
                    <a:pt x="82" y="727"/>
                    <a:pt x="234" y="676"/>
                  </a:cubicBezTo>
                  <a:cubicBezTo>
                    <a:pt x="2154" y="35"/>
                    <a:pt x="2154" y="35"/>
                    <a:pt x="2154" y="35"/>
                  </a:cubicBezTo>
                  <a:cubicBezTo>
                    <a:pt x="2258" y="0"/>
                    <a:pt x="2373" y="27"/>
                    <a:pt x="2451" y="105"/>
                  </a:cubicBezTo>
                  <a:cubicBezTo>
                    <a:pt x="2529" y="183"/>
                    <a:pt x="2556" y="298"/>
                    <a:pt x="2521" y="402"/>
                  </a:cubicBezTo>
                  <a:cubicBezTo>
                    <a:pt x="1881" y="2321"/>
                    <a:pt x="1881" y="2321"/>
                    <a:pt x="1881" y="2321"/>
                  </a:cubicBezTo>
                  <a:cubicBezTo>
                    <a:pt x="1840" y="2443"/>
                    <a:pt x="1727" y="2520"/>
                    <a:pt x="1606" y="2520"/>
                  </a:cubicBezTo>
                  <a:close/>
                </a:path>
              </a:pathLst>
            </a:custGeom>
            <a:solidFill>
              <a:srgbClr val="F5C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2082800" y="4113213"/>
              <a:ext cx="85725" cy="100013"/>
            </a:xfrm>
            <a:custGeom>
              <a:avLst/>
              <a:gdLst>
                <a:gd name="T0" fmla="*/ 787 w 787"/>
                <a:gd name="T1" fmla="*/ 96 h 929"/>
                <a:gd name="T2" fmla="*/ 691 w 787"/>
                <a:gd name="T3" fmla="*/ 0 h 929"/>
                <a:gd name="T4" fmla="*/ 595 w 787"/>
                <a:gd name="T5" fmla="*/ 96 h 929"/>
                <a:gd name="T6" fmla="*/ 595 w 787"/>
                <a:gd name="T7" fmla="*/ 559 h 929"/>
                <a:gd name="T8" fmla="*/ 171 w 787"/>
                <a:gd name="T9" fmla="*/ 36 h 929"/>
                <a:gd name="T10" fmla="*/ 134 w 787"/>
                <a:gd name="T11" fmla="*/ 8 h 929"/>
                <a:gd name="T12" fmla="*/ 96 w 787"/>
                <a:gd name="T13" fmla="*/ 0 h 929"/>
                <a:gd name="T14" fmla="*/ 0 w 787"/>
                <a:gd name="T15" fmla="*/ 96 h 929"/>
                <a:gd name="T16" fmla="*/ 0 w 787"/>
                <a:gd name="T17" fmla="*/ 830 h 929"/>
                <a:gd name="T18" fmla="*/ 96 w 787"/>
                <a:gd name="T19" fmla="*/ 926 h 929"/>
                <a:gd name="T20" fmla="*/ 192 w 787"/>
                <a:gd name="T21" fmla="*/ 830 h 929"/>
                <a:gd name="T22" fmla="*/ 192 w 787"/>
                <a:gd name="T23" fmla="*/ 366 h 929"/>
                <a:gd name="T24" fmla="*/ 616 w 787"/>
                <a:gd name="T25" fmla="*/ 890 h 929"/>
                <a:gd name="T26" fmla="*/ 701 w 787"/>
                <a:gd name="T27" fmla="*/ 925 h 929"/>
                <a:gd name="T28" fmla="*/ 701 w 787"/>
                <a:gd name="T29" fmla="*/ 925 h 929"/>
                <a:gd name="T30" fmla="*/ 710 w 787"/>
                <a:gd name="T31" fmla="*/ 924 h 929"/>
                <a:gd name="T32" fmla="*/ 711 w 787"/>
                <a:gd name="T33" fmla="*/ 924 h 929"/>
                <a:gd name="T34" fmla="*/ 719 w 787"/>
                <a:gd name="T35" fmla="*/ 922 h 929"/>
                <a:gd name="T36" fmla="*/ 721 w 787"/>
                <a:gd name="T37" fmla="*/ 921 h 929"/>
                <a:gd name="T38" fmla="*/ 728 w 787"/>
                <a:gd name="T39" fmla="*/ 918 h 929"/>
                <a:gd name="T40" fmla="*/ 730 w 787"/>
                <a:gd name="T41" fmla="*/ 918 h 929"/>
                <a:gd name="T42" fmla="*/ 736 w 787"/>
                <a:gd name="T43" fmla="*/ 915 h 929"/>
                <a:gd name="T44" fmla="*/ 739 w 787"/>
                <a:gd name="T45" fmla="*/ 913 h 929"/>
                <a:gd name="T46" fmla="*/ 744 w 787"/>
                <a:gd name="T47" fmla="*/ 910 h 929"/>
                <a:gd name="T48" fmla="*/ 747 w 787"/>
                <a:gd name="T49" fmla="*/ 908 h 929"/>
                <a:gd name="T50" fmla="*/ 751 w 787"/>
                <a:gd name="T51" fmla="*/ 905 h 929"/>
                <a:gd name="T52" fmla="*/ 752 w 787"/>
                <a:gd name="T53" fmla="*/ 904 h 929"/>
                <a:gd name="T54" fmla="*/ 755 w 787"/>
                <a:gd name="T55" fmla="*/ 902 h 929"/>
                <a:gd name="T56" fmla="*/ 759 w 787"/>
                <a:gd name="T57" fmla="*/ 898 h 929"/>
                <a:gd name="T58" fmla="*/ 761 w 787"/>
                <a:gd name="T59" fmla="*/ 896 h 929"/>
                <a:gd name="T60" fmla="*/ 765 w 787"/>
                <a:gd name="T61" fmla="*/ 891 h 929"/>
                <a:gd name="T62" fmla="*/ 767 w 787"/>
                <a:gd name="T63" fmla="*/ 889 h 929"/>
                <a:gd name="T64" fmla="*/ 771 w 787"/>
                <a:gd name="T65" fmla="*/ 884 h 929"/>
                <a:gd name="T66" fmla="*/ 774 w 787"/>
                <a:gd name="T67" fmla="*/ 878 h 929"/>
                <a:gd name="T68" fmla="*/ 775 w 787"/>
                <a:gd name="T69" fmla="*/ 876 h 929"/>
                <a:gd name="T70" fmla="*/ 787 w 787"/>
                <a:gd name="T71" fmla="*/ 832 h 929"/>
                <a:gd name="T72" fmla="*/ 787 w 787"/>
                <a:gd name="T73" fmla="*/ 832 h 929"/>
                <a:gd name="T74" fmla="*/ 787 w 787"/>
                <a:gd name="T75" fmla="*/ 830 h 929"/>
                <a:gd name="T76" fmla="*/ 787 w 787"/>
                <a:gd name="T77" fmla="*/ 9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929">
                  <a:moveTo>
                    <a:pt x="787" y="96"/>
                  </a:moveTo>
                  <a:cubicBezTo>
                    <a:pt x="787" y="43"/>
                    <a:pt x="744" y="0"/>
                    <a:pt x="691" y="0"/>
                  </a:cubicBezTo>
                  <a:cubicBezTo>
                    <a:pt x="638" y="0"/>
                    <a:pt x="595" y="43"/>
                    <a:pt x="595" y="9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1" y="23"/>
                    <a:pt x="148" y="14"/>
                    <a:pt x="134" y="8"/>
                  </a:cubicBezTo>
                  <a:cubicBezTo>
                    <a:pt x="122" y="3"/>
                    <a:pt x="10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0" y="883"/>
                    <a:pt x="43" y="926"/>
                    <a:pt x="96" y="926"/>
                  </a:cubicBezTo>
                  <a:cubicBezTo>
                    <a:pt x="149" y="926"/>
                    <a:pt x="192" y="883"/>
                    <a:pt x="192" y="830"/>
                  </a:cubicBezTo>
                  <a:cubicBezTo>
                    <a:pt x="192" y="366"/>
                    <a:pt x="192" y="366"/>
                    <a:pt x="192" y="366"/>
                  </a:cubicBezTo>
                  <a:cubicBezTo>
                    <a:pt x="616" y="890"/>
                    <a:pt x="616" y="890"/>
                    <a:pt x="616" y="890"/>
                  </a:cubicBezTo>
                  <a:cubicBezTo>
                    <a:pt x="637" y="916"/>
                    <a:pt x="669" y="929"/>
                    <a:pt x="701" y="925"/>
                  </a:cubicBezTo>
                  <a:cubicBezTo>
                    <a:pt x="701" y="925"/>
                    <a:pt x="701" y="925"/>
                    <a:pt x="701" y="925"/>
                  </a:cubicBezTo>
                  <a:cubicBezTo>
                    <a:pt x="704" y="925"/>
                    <a:pt x="707" y="925"/>
                    <a:pt x="710" y="924"/>
                  </a:cubicBezTo>
                  <a:cubicBezTo>
                    <a:pt x="711" y="924"/>
                    <a:pt x="711" y="924"/>
                    <a:pt x="711" y="924"/>
                  </a:cubicBezTo>
                  <a:cubicBezTo>
                    <a:pt x="714" y="923"/>
                    <a:pt x="717" y="923"/>
                    <a:pt x="719" y="922"/>
                  </a:cubicBezTo>
                  <a:cubicBezTo>
                    <a:pt x="720" y="921"/>
                    <a:pt x="720" y="921"/>
                    <a:pt x="721" y="921"/>
                  </a:cubicBezTo>
                  <a:cubicBezTo>
                    <a:pt x="723" y="920"/>
                    <a:pt x="725" y="920"/>
                    <a:pt x="728" y="918"/>
                  </a:cubicBezTo>
                  <a:cubicBezTo>
                    <a:pt x="729" y="918"/>
                    <a:pt x="729" y="918"/>
                    <a:pt x="730" y="918"/>
                  </a:cubicBezTo>
                  <a:cubicBezTo>
                    <a:pt x="732" y="917"/>
                    <a:pt x="734" y="916"/>
                    <a:pt x="736" y="915"/>
                  </a:cubicBezTo>
                  <a:cubicBezTo>
                    <a:pt x="737" y="914"/>
                    <a:pt x="738" y="914"/>
                    <a:pt x="739" y="913"/>
                  </a:cubicBezTo>
                  <a:cubicBezTo>
                    <a:pt x="741" y="912"/>
                    <a:pt x="742" y="911"/>
                    <a:pt x="744" y="910"/>
                  </a:cubicBezTo>
                  <a:cubicBezTo>
                    <a:pt x="745" y="909"/>
                    <a:pt x="746" y="908"/>
                    <a:pt x="747" y="908"/>
                  </a:cubicBezTo>
                  <a:cubicBezTo>
                    <a:pt x="748" y="907"/>
                    <a:pt x="750" y="906"/>
                    <a:pt x="751" y="905"/>
                  </a:cubicBezTo>
                  <a:cubicBezTo>
                    <a:pt x="751" y="905"/>
                    <a:pt x="751" y="905"/>
                    <a:pt x="752" y="904"/>
                  </a:cubicBezTo>
                  <a:cubicBezTo>
                    <a:pt x="753" y="903"/>
                    <a:pt x="754" y="903"/>
                    <a:pt x="755" y="902"/>
                  </a:cubicBezTo>
                  <a:cubicBezTo>
                    <a:pt x="756" y="900"/>
                    <a:pt x="757" y="899"/>
                    <a:pt x="759" y="898"/>
                  </a:cubicBezTo>
                  <a:cubicBezTo>
                    <a:pt x="759" y="897"/>
                    <a:pt x="760" y="896"/>
                    <a:pt x="761" y="896"/>
                  </a:cubicBezTo>
                  <a:cubicBezTo>
                    <a:pt x="762" y="894"/>
                    <a:pt x="764" y="893"/>
                    <a:pt x="765" y="891"/>
                  </a:cubicBezTo>
                  <a:cubicBezTo>
                    <a:pt x="766" y="890"/>
                    <a:pt x="766" y="889"/>
                    <a:pt x="767" y="889"/>
                  </a:cubicBezTo>
                  <a:cubicBezTo>
                    <a:pt x="768" y="887"/>
                    <a:pt x="769" y="885"/>
                    <a:pt x="771" y="884"/>
                  </a:cubicBezTo>
                  <a:cubicBezTo>
                    <a:pt x="772" y="882"/>
                    <a:pt x="773" y="880"/>
                    <a:pt x="774" y="878"/>
                  </a:cubicBezTo>
                  <a:cubicBezTo>
                    <a:pt x="774" y="877"/>
                    <a:pt x="775" y="877"/>
                    <a:pt x="775" y="876"/>
                  </a:cubicBezTo>
                  <a:cubicBezTo>
                    <a:pt x="782" y="863"/>
                    <a:pt x="787" y="848"/>
                    <a:pt x="787" y="832"/>
                  </a:cubicBezTo>
                  <a:cubicBezTo>
                    <a:pt x="787" y="832"/>
                    <a:pt x="787" y="832"/>
                    <a:pt x="787" y="832"/>
                  </a:cubicBezTo>
                  <a:cubicBezTo>
                    <a:pt x="787" y="831"/>
                    <a:pt x="787" y="830"/>
                    <a:pt x="787" y="830"/>
                  </a:cubicBezTo>
                  <a:lnTo>
                    <a:pt x="787" y="96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2381250" y="4111625"/>
              <a:ext cx="101600" cy="101600"/>
            </a:xfrm>
            <a:custGeom>
              <a:avLst/>
              <a:gdLst>
                <a:gd name="T0" fmla="*/ 912 w 935"/>
                <a:gd name="T1" fmla="*/ 152 h 940"/>
                <a:gd name="T2" fmla="*/ 868 w 935"/>
                <a:gd name="T3" fmla="*/ 24 h 940"/>
                <a:gd name="T4" fmla="*/ 740 w 935"/>
                <a:gd name="T5" fmla="*/ 67 h 940"/>
                <a:gd name="T6" fmla="*/ 468 w 935"/>
                <a:gd name="T7" fmla="*/ 625 h 940"/>
                <a:gd name="T8" fmla="*/ 195 w 935"/>
                <a:gd name="T9" fmla="*/ 67 h 940"/>
                <a:gd name="T10" fmla="*/ 67 w 935"/>
                <a:gd name="T11" fmla="*/ 24 h 940"/>
                <a:gd name="T12" fmla="*/ 23 w 935"/>
                <a:gd name="T13" fmla="*/ 152 h 940"/>
                <a:gd name="T14" fmla="*/ 380 w 935"/>
                <a:gd name="T15" fmla="*/ 883 h 940"/>
                <a:gd name="T16" fmla="*/ 380 w 935"/>
                <a:gd name="T17" fmla="*/ 884 h 940"/>
                <a:gd name="T18" fmla="*/ 382 w 935"/>
                <a:gd name="T19" fmla="*/ 886 h 940"/>
                <a:gd name="T20" fmla="*/ 382 w 935"/>
                <a:gd name="T21" fmla="*/ 887 h 940"/>
                <a:gd name="T22" fmla="*/ 386 w 935"/>
                <a:gd name="T23" fmla="*/ 894 h 940"/>
                <a:gd name="T24" fmla="*/ 387 w 935"/>
                <a:gd name="T25" fmla="*/ 896 h 940"/>
                <a:gd name="T26" fmla="*/ 391 w 935"/>
                <a:gd name="T27" fmla="*/ 902 h 940"/>
                <a:gd name="T28" fmla="*/ 393 w 935"/>
                <a:gd name="T29" fmla="*/ 904 h 940"/>
                <a:gd name="T30" fmla="*/ 397 w 935"/>
                <a:gd name="T31" fmla="*/ 909 h 940"/>
                <a:gd name="T32" fmla="*/ 399 w 935"/>
                <a:gd name="T33" fmla="*/ 911 h 940"/>
                <a:gd name="T34" fmla="*/ 404 w 935"/>
                <a:gd name="T35" fmla="*/ 915 h 940"/>
                <a:gd name="T36" fmla="*/ 406 w 935"/>
                <a:gd name="T37" fmla="*/ 918 h 940"/>
                <a:gd name="T38" fmla="*/ 411 w 935"/>
                <a:gd name="T39" fmla="*/ 921 h 940"/>
                <a:gd name="T40" fmla="*/ 414 w 935"/>
                <a:gd name="T41" fmla="*/ 923 h 940"/>
                <a:gd name="T42" fmla="*/ 419 w 935"/>
                <a:gd name="T43" fmla="*/ 926 h 940"/>
                <a:gd name="T44" fmla="*/ 422 w 935"/>
                <a:gd name="T45" fmla="*/ 928 h 940"/>
                <a:gd name="T46" fmla="*/ 425 w 935"/>
                <a:gd name="T47" fmla="*/ 930 h 940"/>
                <a:gd name="T48" fmla="*/ 427 w 935"/>
                <a:gd name="T49" fmla="*/ 931 h 940"/>
                <a:gd name="T50" fmla="*/ 431 w 935"/>
                <a:gd name="T51" fmla="*/ 932 h 940"/>
                <a:gd name="T52" fmla="*/ 436 w 935"/>
                <a:gd name="T53" fmla="*/ 934 h 940"/>
                <a:gd name="T54" fmla="*/ 439 w 935"/>
                <a:gd name="T55" fmla="*/ 935 h 940"/>
                <a:gd name="T56" fmla="*/ 445 w 935"/>
                <a:gd name="T57" fmla="*/ 937 h 940"/>
                <a:gd name="T58" fmla="*/ 448 w 935"/>
                <a:gd name="T59" fmla="*/ 938 h 940"/>
                <a:gd name="T60" fmla="*/ 454 w 935"/>
                <a:gd name="T61" fmla="*/ 939 h 940"/>
                <a:gd name="T62" fmla="*/ 458 w 935"/>
                <a:gd name="T63" fmla="*/ 939 h 940"/>
                <a:gd name="T64" fmla="*/ 463 w 935"/>
                <a:gd name="T65" fmla="*/ 940 h 940"/>
                <a:gd name="T66" fmla="*/ 468 w 935"/>
                <a:gd name="T67" fmla="*/ 940 h 940"/>
                <a:gd name="T68" fmla="*/ 472 w 935"/>
                <a:gd name="T69" fmla="*/ 940 h 940"/>
                <a:gd name="T70" fmla="*/ 478 w 935"/>
                <a:gd name="T71" fmla="*/ 939 h 940"/>
                <a:gd name="T72" fmla="*/ 481 w 935"/>
                <a:gd name="T73" fmla="*/ 939 h 940"/>
                <a:gd name="T74" fmla="*/ 487 w 935"/>
                <a:gd name="T75" fmla="*/ 938 h 940"/>
                <a:gd name="T76" fmla="*/ 490 w 935"/>
                <a:gd name="T77" fmla="*/ 937 h 940"/>
                <a:gd name="T78" fmla="*/ 496 w 935"/>
                <a:gd name="T79" fmla="*/ 935 h 940"/>
                <a:gd name="T80" fmla="*/ 499 w 935"/>
                <a:gd name="T81" fmla="*/ 934 h 940"/>
                <a:gd name="T82" fmla="*/ 504 w 935"/>
                <a:gd name="T83" fmla="*/ 932 h 940"/>
                <a:gd name="T84" fmla="*/ 508 w 935"/>
                <a:gd name="T85" fmla="*/ 931 h 940"/>
                <a:gd name="T86" fmla="*/ 510 w 935"/>
                <a:gd name="T87" fmla="*/ 930 h 940"/>
                <a:gd name="T88" fmla="*/ 513 w 935"/>
                <a:gd name="T89" fmla="*/ 928 h 940"/>
                <a:gd name="T90" fmla="*/ 517 w 935"/>
                <a:gd name="T91" fmla="*/ 926 h 940"/>
                <a:gd name="T92" fmla="*/ 521 w 935"/>
                <a:gd name="T93" fmla="*/ 923 h 940"/>
                <a:gd name="T94" fmla="*/ 524 w 935"/>
                <a:gd name="T95" fmla="*/ 921 h 940"/>
                <a:gd name="T96" fmla="*/ 529 w 935"/>
                <a:gd name="T97" fmla="*/ 918 h 940"/>
                <a:gd name="T98" fmla="*/ 532 w 935"/>
                <a:gd name="T99" fmla="*/ 916 h 940"/>
                <a:gd name="T100" fmla="*/ 536 w 935"/>
                <a:gd name="T101" fmla="*/ 911 h 940"/>
                <a:gd name="T102" fmla="*/ 538 w 935"/>
                <a:gd name="T103" fmla="*/ 909 h 940"/>
                <a:gd name="T104" fmla="*/ 542 w 935"/>
                <a:gd name="T105" fmla="*/ 904 h 940"/>
                <a:gd name="T106" fmla="*/ 544 w 935"/>
                <a:gd name="T107" fmla="*/ 902 h 940"/>
                <a:gd name="T108" fmla="*/ 548 w 935"/>
                <a:gd name="T109" fmla="*/ 896 h 940"/>
                <a:gd name="T110" fmla="*/ 549 w 935"/>
                <a:gd name="T111" fmla="*/ 894 h 940"/>
                <a:gd name="T112" fmla="*/ 553 w 935"/>
                <a:gd name="T113" fmla="*/ 887 h 940"/>
                <a:gd name="T114" fmla="*/ 554 w 935"/>
                <a:gd name="T115" fmla="*/ 886 h 940"/>
                <a:gd name="T116" fmla="*/ 555 w 935"/>
                <a:gd name="T117" fmla="*/ 884 h 940"/>
                <a:gd name="T118" fmla="*/ 555 w 935"/>
                <a:gd name="T119" fmla="*/ 883 h 940"/>
                <a:gd name="T120" fmla="*/ 912 w 935"/>
                <a:gd name="T121" fmla="*/ 152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5" h="940">
                  <a:moveTo>
                    <a:pt x="912" y="152"/>
                  </a:moveTo>
                  <a:cubicBezTo>
                    <a:pt x="935" y="105"/>
                    <a:pt x="916" y="47"/>
                    <a:pt x="868" y="24"/>
                  </a:cubicBezTo>
                  <a:cubicBezTo>
                    <a:pt x="821" y="0"/>
                    <a:pt x="763" y="20"/>
                    <a:pt x="740" y="67"/>
                  </a:cubicBezTo>
                  <a:cubicBezTo>
                    <a:pt x="468" y="625"/>
                    <a:pt x="468" y="625"/>
                    <a:pt x="468" y="625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72" y="20"/>
                    <a:pt x="114" y="0"/>
                    <a:pt x="67" y="24"/>
                  </a:cubicBezTo>
                  <a:cubicBezTo>
                    <a:pt x="19" y="47"/>
                    <a:pt x="0" y="105"/>
                    <a:pt x="23" y="152"/>
                  </a:cubicBezTo>
                  <a:cubicBezTo>
                    <a:pt x="380" y="883"/>
                    <a:pt x="380" y="883"/>
                    <a:pt x="380" y="883"/>
                  </a:cubicBezTo>
                  <a:cubicBezTo>
                    <a:pt x="380" y="883"/>
                    <a:pt x="380" y="884"/>
                    <a:pt x="380" y="884"/>
                  </a:cubicBezTo>
                  <a:cubicBezTo>
                    <a:pt x="382" y="886"/>
                    <a:pt x="382" y="886"/>
                    <a:pt x="382" y="886"/>
                  </a:cubicBezTo>
                  <a:cubicBezTo>
                    <a:pt x="382" y="887"/>
                    <a:pt x="382" y="887"/>
                    <a:pt x="382" y="887"/>
                  </a:cubicBezTo>
                  <a:cubicBezTo>
                    <a:pt x="383" y="890"/>
                    <a:pt x="385" y="892"/>
                    <a:pt x="386" y="894"/>
                  </a:cubicBezTo>
                  <a:cubicBezTo>
                    <a:pt x="386" y="895"/>
                    <a:pt x="387" y="895"/>
                    <a:pt x="387" y="896"/>
                  </a:cubicBezTo>
                  <a:cubicBezTo>
                    <a:pt x="389" y="898"/>
                    <a:pt x="390" y="900"/>
                    <a:pt x="391" y="902"/>
                  </a:cubicBezTo>
                  <a:cubicBezTo>
                    <a:pt x="392" y="903"/>
                    <a:pt x="392" y="903"/>
                    <a:pt x="393" y="904"/>
                  </a:cubicBezTo>
                  <a:cubicBezTo>
                    <a:pt x="394" y="906"/>
                    <a:pt x="396" y="907"/>
                    <a:pt x="397" y="909"/>
                  </a:cubicBezTo>
                  <a:cubicBezTo>
                    <a:pt x="398" y="910"/>
                    <a:pt x="399" y="910"/>
                    <a:pt x="399" y="911"/>
                  </a:cubicBezTo>
                  <a:cubicBezTo>
                    <a:pt x="401" y="913"/>
                    <a:pt x="402" y="914"/>
                    <a:pt x="404" y="915"/>
                  </a:cubicBezTo>
                  <a:cubicBezTo>
                    <a:pt x="405" y="916"/>
                    <a:pt x="405" y="917"/>
                    <a:pt x="406" y="918"/>
                  </a:cubicBezTo>
                  <a:cubicBezTo>
                    <a:pt x="408" y="919"/>
                    <a:pt x="409" y="920"/>
                    <a:pt x="411" y="921"/>
                  </a:cubicBezTo>
                  <a:cubicBezTo>
                    <a:pt x="412" y="922"/>
                    <a:pt x="413" y="923"/>
                    <a:pt x="414" y="923"/>
                  </a:cubicBezTo>
                  <a:cubicBezTo>
                    <a:pt x="416" y="924"/>
                    <a:pt x="417" y="925"/>
                    <a:pt x="419" y="926"/>
                  </a:cubicBezTo>
                  <a:cubicBezTo>
                    <a:pt x="420" y="927"/>
                    <a:pt x="421" y="928"/>
                    <a:pt x="422" y="928"/>
                  </a:cubicBezTo>
                  <a:cubicBezTo>
                    <a:pt x="423" y="929"/>
                    <a:pt x="424" y="929"/>
                    <a:pt x="425" y="930"/>
                  </a:cubicBezTo>
                  <a:cubicBezTo>
                    <a:pt x="426" y="930"/>
                    <a:pt x="426" y="931"/>
                    <a:pt x="427" y="931"/>
                  </a:cubicBezTo>
                  <a:cubicBezTo>
                    <a:pt x="428" y="931"/>
                    <a:pt x="430" y="932"/>
                    <a:pt x="431" y="932"/>
                  </a:cubicBezTo>
                  <a:cubicBezTo>
                    <a:pt x="433" y="933"/>
                    <a:pt x="434" y="934"/>
                    <a:pt x="436" y="934"/>
                  </a:cubicBezTo>
                  <a:cubicBezTo>
                    <a:pt x="437" y="935"/>
                    <a:pt x="438" y="935"/>
                    <a:pt x="439" y="935"/>
                  </a:cubicBezTo>
                  <a:cubicBezTo>
                    <a:pt x="441" y="936"/>
                    <a:pt x="443" y="937"/>
                    <a:pt x="445" y="937"/>
                  </a:cubicBezTo>
                  <a:cubicBezTo>
                    <a:pt x="446" y="937"/>
                    <a:pt x="447" y="938"/>
                    <a:pt x="448" y="938"/>
                  </a:cubicBezTo>
                  <a:cubicBezTo>
                    <a:pt x="450" y="938"/>
                    <a:pt x="452" y="939"/>
                    <a:pt x="454" y="939"/>
                  </a:cubicBezTo>
                  <a:cubicBezTo>
                    <a:pt x="455" y="939"/>
                    <a:pt x="456" y="939"/>
                    <a:pt x="458" y="939"/>
                  </a:cubicBezTo>
                  <a:cubicBezTo>
                    <a:pt x="459" y="939"/>
                    <a:pt x="461" y="940"/>
                    <a:pt x="463" y="940"/>
                  </a:cubicBezTo>
                  <a:cubicBezTo>
                    <a:pt x="465" y="940"/>
                    <a:pt x="466" y="940"/>
                    <a:pt x="468" y="940"/>
                  </a:cubicBezTo>
                  <a:cubicBezTo>
                    <a:pt x="469" y="940"/>
                    <a:pt x="471" y="940"/>
                    <a:pt x="472" y="940"/>
                  </a:cubicBezTo>
                  <a:cubicBezTo>
                    <a:pt x="474" y="940"/>
                    <a:pt x="476" y="939"/>
                    <a:pt x="478" y="939"/>
                  </a:cubicBezTo>
                  <a:cubicBezTo>
                    <a:pt x="479" y="939"/>
                    <a:pt x="480" y="939"/>
                    <a:pt x="481" y="939"/>
                  </a:cubicBezTo>
                  <a:cubicBezTo>
                    <a:pt x="483" y="939"/>
                    <a:pt x="485" y="938"/>
                    <a:pt x="487" y="938"/>
                  </a:cubicBezTo>
                  <a:cubicBezTo>
                    <a:pt x="488" y="938"/>
                    <a:pt x="489" y="937"/>
                    <a:pt x="490" y="937"/>
                  </a:cubicBezTo>
                  <a:cubicBezTo>
                    <a:pt x="492" y="937"/>
                    <a:pt x="494" y="936"/>
                    <a:pt x="496" y="935"/>
                  </a:cubicBezTo>
                  <a:cubicBezTo>
                    <a:pt x="497" y="935"/>
                    <a:pt x="498" y="935"/>
                    <a:pt x="499" y="934"/>
                  </a:cubicBezTo>
                  <a:cubicBezTo>
                    <a:pt x="501" y="934"/>
                    <a:pt x="503" y="933"/>
                    <a:pt x="504" y="932"/>
                  </a:cubicBezTo>
                  <a:cubicBezTo>
                    <a:pt x="506" y="932"/>
                    <a:pt x="507" y="931"/>
                    <a:pt x="508" y="931"/>
                  </a:cubicBezTo>
                  <a:cubicBezTo>
                    <a:pt x="509" y="931"/>
                    <a:pt x="510" y="930"/>
                    <a:pt x="510" y="930"/>
                  </a:cubicBezTo>
                  <a:cubicBezTo>
                    <a:pt x="511" y="929"/>
                    <a:pt x="512" y="929"/>
                    <a:pt x="513" y="928"/>
                  </a:cubicBezTo>
                  <a:cubicBezTo>
                    <a:pt x="514" y="928"/>
                    <a:pt x="516" y="927"/>
                    <a:pt x="517" y="926"/>
                  </a:cubicBezTo>
                  <a:cubicBezTo>
                    <a:pt x="518" y="925"/>
                    <a:pt x="520" y="924"/>
                    <a:pt x="521" y="923"/>
                  </a:cubicBezTo>
                  <a:cubicBezTo>
                    <a:pt x="522" y="923"/>
                    <a:pt x="523" y="922"/>
                    <a:pt x="524" y="921"/>
                  </a:cubicBezTo>
                  <a:cubicBezTo>
                    <a:pt x="526" y="920"/>
                    <a:pt x="527" y="919"/>
                    <a:pt x="529" y="918"/>
                  </a:cubicBezTo>
                  <a:cubicBezTo>
                    <a:pt x="530" y="917"/>
                    <a:pt x="531" y="916"/>
                    <a:pt x="532" y="916"/>
                  </a:cubicBezTo>
                  <a:cubicBezTo>
                    <a:pt x="533" y="914"/>
                    <a:pt x="535" y="913"/>
                    <a:pt x="536" y="911"/>
                  </a:cubicBezTo>
                  <a:cubicBezTo>
                    <a:pt x="537" y="910"/>
                    <a:pt x="537" y="910"/>
                    <a:pt x="538" y="909"/>
                  </a:cubicBezTo>
                  <a:cubicBezTo>
                    <a:pt x="540" y="907"/>
                    <a:pt x="541" y="906"/>
                    <a:pt x="542" y="904"/>
                  </a:cubicBezTo>
                  <a:cubicBezTo>
                    <a:pt x="543" y="903"/>
                    <a:pt x="544" y="903"/>
                    <a:pt x="544" y="902"/>
                  </a:cubicBezTo>
                  <a:cubicBezTo>
                    <a:pt x="545" y="900"/>
                    <a:pt x="547" y="898"/>
                    <a:pt x="548" y="896"/>
                  </a:cubicBezTo>
                  <a:cubicBezTo>
                    <a:pt x="549" y="895"/>
                    <a:pt x="549" y="895"/>
                    <a:pt x="549" y="894"/>
                  </a:cubicBezTo>
                  <a:cubicBezTo>
                    <a:pt x="551" y="892"/>
                    <a:pt x="552" y="890"/>
                    <a:pt x="553" y="887"/>
                  </a:cubicBezTo>
                  <a:cubicBezTo>
                    <a:pt x="553" y="887"/>
                    <a:pt x="554" y="887"/>
                    <a:pt x="554" y="886"/>
                  </a:cubicBezTo>
                  <a:cubicBezTo>
                    <a:pt x="555" y="884"/>
                    <a:pt x="555" y="884"/>
                    <a:pt x="555" y="884"/>
                  </a:cubicBezTo>
                  <a:cubicBezTo>
                    <a:pt x="555" y="884"/>
                    <a:pt x="555" y="884"/>
                    <a:pt x="555" y="883"/>
                  </a:cubicBezTo>
                  <a:lnTo>
                    <a:pt x="912" y="152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8"/>
            <p:cNvSpPr>
              <a:spLocks/>
            </p:cNvSpPr>
            <p:nvPr userDrawn="1"/>
          </p:nvSpPr>
          <p:spPr bwMode="auto">
            <a:xfrm>
              <a:off x="2182813" y="4113213"/>
              <a:ext cx="85725" cy="100013"/>
            </a:xfrm>
            <a:custGeom>
              <a:avLst/>
              <a:gdLst>
                <a:gd name="T0" fmla="*/ 787 w 787"/>
                <a:gd name="T1" fmla="*/ 96 h 929"/>
                <a:gd name="T2" fmla="*/ 691 w 787"/>
                <a:gd name="T3" fmla="*/ 0 h 929"/>
                <a:gd name="T4" fmla="*/ 595 w 787"/>
                <a:gd name="T5" fmla="*/ 96 h 929"/>
                <a:gd name="T6" fmla="*/ 595 w 787"/>
                <a:gd name="T7" fmla="*/ 559 h 929"/>
                <a:gd name="T8" fmla="*/ 171 w 787"/>
                <a:gd name="T9" fmla="*/ 36 h 929"/>
                <a:gd name="T10" fmla="*/ 134 w 787"/>
                <a:gd name="T11" fmla="*/ 8 h 929"/>
                <a:gd name="T12" fmla="*/ 96 w 787"/>
                <a:gd name="T13" fmla="*/ 0 h 929"/>
                <a:gd name="T14" fmla="*/ 0 w 787"/>
                <a:gd name="T15" fmla="*/ 96 h 929"/>
                <a:gd name="T16" fmla="*/ 0 w 787"/>
                <a:gd name="T17" fmla="*/ 830 h 929"/>
                <a:gd name="T18" fmla="*/ 96 w 787"/>
                <a:gd name="T19" fmla="*/ 926 h 929"/>
                <a:gd name="T20" fmla="*/ 192 w 787"/>
                <a:gd name="T21" fmla="*/ 830 h 929"/>
                <a:gd name="T22" fmla="*/ 192 w 787"/>
                <a:gd name="T23" fmla="*/ 366 h 929"/>
                <a:gd name="T24" fmla="*/ 616 w 787"/>
                <a:gd name="T25" fmla="*/ 890 h 929"/>
                <a:gd name="T26" fmla="*/ 701 w 787"/>
                <a:gd name="T27" fmla="*/ 925 h 929"/>
                <a:gd name="T28" fmla="*/ 701 w 787"/>
                <a:gd name="T29" fmla="*/ 925 h 929"/>
                <a:gd name="T30" fmla="*/ 710 w 787"/>
                <a:gd name="T31" fmla="*/ 924 h 929"/>
                <a:gd name="T32" fmla="*/ 711 w 787"/>
                <a:gd name="T33" fmla="*/ 924 h 929"/>
                <a:gd name="T34" fmla="*/ 719 w 787"/>
                <a:gd name="T35" fmla="*/ 922 h 929"/>
                <a:gd name="T36" fmla="*/ 721 w 787"/>
                <a:gd name="T37" fmla="*/ 921 h 929"/>
                <a:gd name="T38" fmla="*/ 728 w 787"/>
                <a:gd name="T39" fmla="*/ 918 h 929"/>
                <a:gd name="T40" fmla="*/ 730 w 787"/>
                <a:gd name="T41" fmla="*/ 918 h 929"/>
                <a:gd name="T42" fmla="*/ 736 w 787"/>
                <a:gd name="T43" fmla="*/ 915 h 929"/>
                <a:gd name="T44" fmla="*/ 739 w 787"/>
                <a:gd name="T45" fmla="*/ 913 h 929"/>
                <a:gd name="T46" fmla="*/ 744 w 787"/>
                <a:gd name="T47" fmla="*/ 910 h 929"/>
                <a:gd name="T48" fmla="*/ 747 w 787"/>
                <a:gd name="T49" fmla="*/ 908 h 929"/>
                <a:gd name="T50" fmla="*/ 751 w 787"/>
                <a:gd name="T51" fmla="*/ 905 h 929"/>
                <a:gd name="T52" fmla="*/ 752 w 787"/>
                <a:gd name="T53" fmla="*/ 904 h 929"/>
                <a:gd name="T54" fmla="*/ 755 w 787"/>
                <a:gd name="T55" fmla="*/ 902 h 929"/>
                <a:gd name="T56" fmla="*/ 759 w 787"/>
                <a:gd name="T57" fmla="*/ 898 h 929"/>
                <a:gd name="T58" fmla="*/ 761 w 787"/>
                <a:gd name="T59" fmla="*/ 896 h 929"/>
                <a:gd name="T60" fmla="*/ 765 w 787"/>
                <a:gd name="T61" fmla="*/ 891 h 929"/>
                <a:gd name="T62" fmla="*/ 767 w 787"/>
                <a:gd name="T63" fmla="*/ 889 h 929"/>
                <a:gd name="T64" fmla="*/ 771 w 787"/>
                <a:gd name="T65" fmla="*/ 884 h 929"/>
                <a:gd name="T66" fmla="*/ 774 w 787"/>
                <a:gd name="T67" fmla="*/ 878 h 929"/>
                <a:gd name="T68" fmla="*/ 775 w 787"/>
                <a:gd name="T69" fmla="*/ 876 h 929"/>
                <a:gd name="T70" fmla="*/ 787 w 787"/>
                <a:gd name="T71" fmla="*/ 832 h 929"/>
                <a:gd name="T72" fmla="*/ 787 w 787"/>
                <a:gd name="T73" fmla="*/ 832 h 929"/>
                <a:gd name="T74" fmla="*/ 787 w 787"/>
                <a:gd name="T75" fmla="*/ 830 h 929"/>
                <a:gd name="T76" fmla="*/ 787 w 787"/>
                <a:gd name="T77" fmla="*/ 9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929">
                  <a:moveTo>
                    <a:pt x="787" y="96"/>
                  </a:moveTo>
                  <a:cubicBezTo>
                    <a:pt x="787" y="43"/>
                    <a:pt x="744" y="0"/>
                    <a:pt x="691" y="0"/>
                  </a:cubicBezTo>
                  <a:cubicBezTo>
                    <a:pt x="638" y="0"/>
                    <a:pt x="595" y="43"/>
                    <a:pt x="595" y="9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1" y="23"/>
                    <a:pt x="148" y="14"/>
                    <a:pt x="134" y="8"/>
                  </a:cubicBezTo>
                  <a:cubicBezTo>
                    <a:pt x="122" y="3"/>
                    <a:pt x="110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0" y="883"/>
                    <a:pt x="43" y="926"/>
                    <a:pt x="96" y="926"/>
                  </a:cubicBezTo>
                  <a:cubicBezTo>
                    <a:pt x="149" y="926"/>
                    <a:pt x="192" y="883"/>
                    <a:pt x="192" y="830"/>
                  </a:cubicBezTo>
                  <a:cubicBezTo>
                    <a:pt x="192" y="366"/>
                    <a:pt x="192" y="366"/>
                    <a:pt x="192" y="366"/>
                  </a:cubicBezTo>
                  <a:cubicBezTo>
                    <a:pt x="616" y="890"/>
                    <a:pt x="616" y="890"/>
                    <a:pt x="616" y="890"/>
                  </a:cubicBezTo>
                  <a:cubicBezTo>
                    <a:pt x="637" y="916"/>
                    <a:pt x="669" y="929"/>
                    <a:pt x="701" y="925"/>
                  </a:cubicBezTo>
                  <a:cubicBezTo>
                    <a:pt x="701" y="925"/>
                    <a:pt x="701" y="925"/>
                    <a:pt x="701" y="925"/>
                  </a:cubicBezTo>
                  <a:cubicBezTo>
                    <a:pt x="704" y="925"/>
                    <a:pt x="707" y="925"/>
                    <a:pt x="710" y="924"/>
                  </a:cubicBezTo>
                  <a:cubicBezTo>
                    <a:pt x="710" y="924"/>
                    <a:pt x="711" y="924"/>
                    <a:pt x="711" y="924"/>
                  </a:cubicBezTo>
                  <a:cubicBezTo>
                    <a:pt x="714" y="923"/>
                    <a:pt x="716" y="923"/>
                    <a:pt x="719" y="922"/>
                  </a:cubicBezTo>
                  <a:cubicBezTo>
                    <a:pt x="720" y="921"/>
                    <a:pt x="720" y="921"/>
                    <a:pt x="721" y="921"/>
                  </a:cubicBezTo>
                  <a:cubicBezTo>
                    <a:pt x="723" y="920"/>
                    <a:pt x="725" y="920"/>
                    <a:pt x="728" y="918"/>
                  </a:cubicBezTo>
                  <a:cubicBezTo>
                    <a:pt x="729" y="918"/>
                    <a:pt x="729" y="918"/>
                    <a:pt x="730" y="918"/>
                  </a:cubicBezTo>
                  <a:cubicBezTo>
                    <a:pt x="732" y="917"/>
                    <a:pt x="734" y="916"/>
                    <a:pt x="736" y="915"/>
                  </a:cubicBezTo>
                  <a:cubicBezTo>
                    <a:pt x="737" y="914"/>
                    <a:pt x="738" y="914"/>
                    <a:pt x="739" y="913"/>
                  </a:cubicBezTo>
                  <a:cubicBezTo>
                    <a:pt x="741" y="912"/>
                    <a:pt x="742" y="911"/>
                    <a:pt x="744" y="910"/>
                  </a:cubicBezTo>
                  <a:cubicBezTo>
                    <a:pt x="745" y="909"/>
                    <a:pt x="746" y="908"/>
                    <a:pt x="747" y="908"/>
                  </a:cubicBezTo>
                  <a:cubicBezTo>
                    <a:pt x="748" y="907"/>
                    <a:pt x="750" y="906"/>
                    <a:pt x="751" y="905"/>
                  </a:cubicBezTo>
                  <a:cubicBezTo>
                    <a:pt x="751" y="905"/>
                    <a:pt x="751" y="905"/>
                    <a:pt x="752" y="904"/>
                  </a:cubicBezTo>
                  <a:cubicBezTo>
                    <a:pt x="753" y="903"/>
                    <a:pt x="754" y="903"/>
                    <a:pt x="755" y="902"/>
                  </a:cubicBezTo>
                  <a:cubicBezTo>
                    <a:pt x="756" y="900"/>
                    <a:pt x="757" y="899"/>
                    <a:pt x="759" y="898"/>
                  </a:cubicBezTo>
                  <a:cubicBezTo>
                    <a:pt x="759" y="897"/>
                    <a:pt x="760" y="896"/>
                    <a:pt x="761" y="896"/>
                  </a:cubicBezTo>
                  <a:cubicBezTo>
                    <a:pt x="762" y="894"/>
                    <a:pt x="764" y="893"/>
                    <a:pt x="765" y="891"/>
                  </a:cubicBezTo>
                  <a:cubicBezTo>
                    <a:pt x="766" y="890"/>
                    <a:pt x="766" y="889"/>
                    <a:pt x="767" y="889"/>
                  </a:cubicBezTo>
                  <a:cubicBezTo>
                    <a:pt x="768" y="887"/>
                    <a:pt x="769" y="885"/>
                    <a:pt x="771" y="884"/>
                  </a:cubicBezTo>
                  <a:cubicBezTo>
                    <a:pt x="772" y="882"/>
                    <a:pt x="773" y="880"/>
                    <a:pt x="774" y="878"/>
                  </a:cubicBezTo>
                  <a:cubicBezTo>
                    <a:pt x="774" y="877"/>
                    <a:pt x="775" y="877"/>
                    <a:pt x="775" y="876"/>
                  </a:cubicBezTo>
                  <a:cubicBezTo>
                    <a:pt x="782" y="863"/>
                    <a:pt x="786" y="848"/>
                    <a:pt x="787" y="832"/>
                  </a:cubicBezTo>
                  <a:cubicBezTo>
                    <a:pt x="787" y="832"/>
                    <a:pt x="787" y="832"/>
                    <a:pt x="787" y="832"/>
                  </a:cubicBezTo>
                  <a:cubicBezTo>
                    <a:pt x="787" y="831"/>
                    <a:pt x="787" y="830"/>
                    <a:pt x="787" y="830"/>
                  </a:cubicBezTo>
                  <a:lnTo>
                    <a:pt x="787" y="96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9"/>
            <p:cNvSpPr>
              <a:spLocks/>
            </p:cNvSpPr>
            <p:nvPr userDrawn="1"/>
          </p:nvSpPr>
          <p:spPr bwMode="auto">
            <a:xfrm>
              <a:off x="2794000" y="4113213"/>
              <a:ext cx="85725" cy="100013"/>
            </a:xfrm>
            <a:custGeom>
              <a:avLst/>
              <a:gdLst>
                <a:gd name="T0" fmla="*/ 787 w 787"/>
                <a:gd name="T1" fmla="*/ 96 h 929"/>
                <a:gd name="T2" fmla="*/ 691 w 787"/>
                <a:gd name="T3" fmla="*/ 0 h 929"/>
                <a:gd name="T4" fmla="*/ 595 w 787"/>
                <a:gd name="T5" fmla="*/ 96 h 929"/>
                <a:gd name="T6" fmla="*/ 595 w 787"/>
                <a:gd name="T7" fmla="*/ 559 h 929"/>
                <a:gd name="T8" fmla="*/ 172 w 787"/>
                <a:gd name="T9" fmla="*/ 36 h 929"/>
                <a:gd name="T10" fmla="*/ 134 w 787"/>
                <a:gd name="T11" fmla="*/ 8 h 929"/>
                <a:gd name="T12" fmla="*/ 96 w 787"/>
                <a:gd name="T13" fmla="*/ 0 h 929"/>
                <a:gd name="T14" fmla="*/ 0 w 787"/>
                <a:gd name="T15" fmla="*/ 96 h 929"/>
                <a:gd name="T16" fmla="*/ 0 w 787"/>
                <a:gd name="T17" fmla="*/ 830 h 929"/>
                <a:gd name="T18" fmla="*/ 96 w 787"/>
                <a:gd name="T19" fmla="*/ 926 h 929"/>
                <a:gd name="T20" fmla="*/ 192 w 787"/>
                <a:gd name="T21" fmla="*/ 830 h 929"/>
                <a:gd name="T22" fmla="*/ 192 w 787"/>
                <a:gd name="T23" fmla="*/ 366 h 929"/>
                <a:gd name="T24" fmla="*/ 616 w 787"/>
                <a:gd name="T25" fmla="*/ 890 h 929"/>
                <a:gd name="T26" fmla="*/ 701 w 787"/>
                <a:gd name="T27" fmla="*/ 925 h 929"/>
                <a:gd name="T28" fmla="*/ 701 w 787"/>
                <a:gd name="T29" fmla="*/ 925 h 929"/>
                <a:gd name="T30" fmla="*/ 710 w 787"/>
                <a:gd name="T31" fmla="*/ 924 h 929"/>
                <a:gd name="T32" fmla="*/ 711 w 787"/>
                <a:gd name="T33" fmla="*/ 924 h 929"/>
                <a:gd name="T34" fmla="*/ 719 w 787"/>
                <a:gd name="T35" fmla="*/ 922 h 929"/>
                <a:gd name="T36" fmla="*/ 721 w 787"/>
                <a:gd name="T37" fmla="*/ 921 h 929"/>
                <a:gd name="T38" fmla="*/ 728 w 787"/>
                <a:gd name="T39" fmla="*/ 918 h 929"/>
                <a:gd name="T40" fmla="*/ 730 w 787"/>
                <a:gd name="T41" fmla="*/ 918 h 929"/>
                <a:gd name="T42" fmla="*/ 736 w 787"/>
                <a:gd name="T43" fmla="*/ 915 h 929"/>
                <a:gd name="T44" fmla="*/ 739 w 787"/>
                <a:gd name="T45" fmla="*/ 913 h 929"/>
                <a:gd name="T46" fmla="*/ 744 w 787"/>
                <a:gd name="T47" fmla="*/ 910 h 929"/>
                <a:gd name="T48" fmla="*/ 747 w 787"/>
                <a:gd name="T49" fmla="*/ 908 h 929"/>
                <a:gd name="T50" fmla="*/ 751 w 787"/>
                <a:gd name="T51" fmla="*/ 905 h 929"/>
                <a:gd name="T52" fmla="*/ 752 w 787"/>
                <a:gd name="T53" fmla="*/ 904 h 929"/>
                <a:gd name="T54" fmla="*/ 755 w 787"/>
                <a:gd name="T55" fmla="*/ 902 h 929"/>
                <a:gd name="T56" fmla="*/ 759 w 787"/>
                <a:gd name="T57" fmla="*/ 898 h 929"/>
                <a:gd name="T58" fmla="*/ 761 w 787"/>
                <a:gd name="T59" fmla="*/ 896 h 929"/>
                <a:gd name="T60" fmla="*/ 765 w 787"/>
                <a:gd name="T61" fmla="*/ 891 h 929"/>
                <a:gd name="T62" fmla="*/ 767 w 787"/>
                <a:gd name="T63" fmla="*/ 889 h 929"/>
                <a:gd name="T64" fmla="*/ 771 w 787"/>
                <a:gd name="T65" fmla="*/ 884 h 929"/>
                <a:gd name="T66" fmla="*/ 774 w 787"/>
                <a:gd name="T67" fmla="*/ 878 h 929"/>
                <a:gd name="T68" fmla="*/ 775 w 787"/>
                <a:gd name="T69" fmla="*/ 876 h 929"/>
                <a:gd name="T70" fmla="*/ 787 w 787"/>
                <a:gd name="T71" fmla="*/ 832 h 929"/>
                <a:gd name="T72" fmla="*/ 787 w 787"/>
                <a:gd name="T73" fmla="*/ 832 h 929"/>
                <a:gd name="T74" fmla="*/ 787 w 787"/>
                <a:gd name="T75" fmla="*/ 830 h 929"/>
                <a:gd name="T76" fmla="*/ 787 w 787"/>
                <a:gd name="T77" fmla="*/ 9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929">
                  <a:moveTo>
                    <a:pt x="787" y="96"/>
                  </a:moveTo>
                  <a:cubicBezTo>
                    <a:pt x="787" y="43"/>
                    <a:pt x="744" y="0"/>
                    <a:pt x="691" y="0"/>
                  </a:cubicBezTo>
                  <a:cubicBezTo>
                    <a:pt x="638" y="0"/>
                    <a:pt x="595" y="43"/>
                    <a:pt x="595" y="9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61" y="23"/>
                    <a:pt x="148" y="14"/>
                    <a:pt x="134" y="8"/>
                  </a:cubicBezTo>
                  <a:cubicBezTo>
                    <a:pt x="122" y="3"/>
                    <a:pt x="10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0" y="883"/>
                    <a:pt x="43" y="926"/>
                    <a:pt x="96" y="926"/>
                  </a:cubicBezTo>
                  <a:cubicBezTo>
                    <a:pt x="149" y="926"/>
                    <a:pt x="192" y="883"/>
                    <a:pt x="192" y="830"/>
                  </a:cubicBezTo>
                  <a:cubicBezTo>
                    <a:pt x="192" y="366"/>
                    <a:pt x="192" y="366"/>
                    <a:pt x="192" y="366"/>
                  </a:cubicBezTo>
                  <a:cubicBezTo>
                    <a:pt x="616" y="890"/>
                    <a:pt x="616" y="890"/>
                    <a:pt x="616" y="890"/>
                  </a:cubicBezTo>
                  <a:cubicBezTo>
                    <a:pt x="637" y="916"/>
                    <a:pt x="669" y="929"/>
                    <a:pt x="701" y="925"/>
                  </a:cubicBezTo>
                  <a:cubicBezTo>
                    <a:pt x="701" y="925"/>
                    <a:pt x="701" y="925"/>
                    <a:pt x="701" y="925"/>
                  </a:cubicBezTo>
                  <a:cubicBezTo>
                    <a:pt x="704" y="925"/>
                    <a:pt x="707" y="925"/>
                    <a:pt x="710" y="924"/>
                  </a:cubicBezTo>
                  <a:cubicBezTo>
                    <a:pt x="711" y="924"/>
                    <a:pt x="711" y="924"/>
                    <a:pt x="711" y="924"/>
                  </a:cubicBezTo>
                  <a:cubicBezTo>
                    <a:pt x="714" y="923"/>
                    <a:pt x="717" y="923"/>
                    <a:pt x="719" y="922"/>
                  </a:cubicBezTo>
                  <a:cubicBezTo>
                    <a:pt x="720" y="921"/>
                    <a:pt x="720" y="921"/>
                    <a:pt x="721" y="921"/>
                  </a:cubicBezTo>
                  <a:cubicBezTo>
                    <a:pt x="723" y="920"/>
                    <a:pt x="726" y="920"/>
                    <a:pt x="728" y="918"/>
                  </a:cubicBezTo>
                  <a:cubicBezTo>
                    <a:pt x="729" y="918"/>
                    <a:pt x="729" y="918"/>
                    <a:pt x="730" y="918"/>
                  </a:cubicBezTo>
                  <a:cubicBezTo>
                    <a:pt x="732" y="917"/>
                    <a:pt x="734" y="916"/>
                    <a:pt x="736" y="915"/>
                  </a:cubicBezTo>
                  <a:cubicBezTo>
                    <a:pt x="737" y="914"/>
                    <a:pt x="738" y="914"/>
                    <a:pt x="739" y="913"/>
                  </a:cubicBezTo>
                  <a:cubicBezTo>
                    <a:pt x="741" y="912"/>
                    <a:pt x="742" y="911"/>
                    <a:pt x="744" y="910"/>
                  </a:cubicBezTo>
                  <a:cubicBezTo>
                    <a:pt x="745" y="909"/>
                    <a:pt x="746" y="908"/>
                    <a:pt x="747" y="908"/>
                  </a:cubicBezTo>
                  <a:cubicBezTo>
                    <a:pt x="748" y="907"/>
                    <a:pt x="750" y="906"/>
                    <a:pt x="751" y="905"/>
                  </a:cubicBezTo>
                  <a:cubicBezTo>
                    <a:pt x="751" y="905"/>
                    <a:pt x="751" y="905"/>
                    <a:pt x="752" y="904"/>
                  </a:cubicBezTo>
                  <a:cubicBezTo>
                    <a:pt x="753" y="903"/>
                    <a:pt x="754" y="903"/>
                    <a:pt x="755" y="902"/>
                  </a:cubicBezTo>
                  <a:cubicBezTo>
                    <a:pt x="756" y="900"/>
                    <a:pt x="757" y="899"/>
                    <a:pt x="759" y="898"/>
                  </a:cubicBezTo>
                  <a:cubicBezTo>
                    <a:pt x="759" y="897"/>
                    <a:pt x="760" y="896"/>
                    <a:pt x="761" y="896"/>
                  </a:cubicBezTo>
                  <a:cubicBezTo>
                    <a:pt x="762" y="894"/>
                    <a:pt x="764" y="893"/>
                    <a:pt x="765" y="891"/>
                  </a:cubicBezTo>
                  <a:cubicBezTo>
                    <a:pt x="766" y="890"/>
                    <a:pt x="766" y="889"/>
                    <a:pt x="767" y="889"/>
                  </a:cubicBezTo>
                  <a:cubicBezTo>
                    <a:pt x="768" y="887"/>
                    <a:pt x="769" y="885"/>
                    <a:pt x="771" y="884"/>
                  </a:cubicBezTo>
                  <a:cubicBezTo>
                    <a:pt x="772" y="882"/>
                    <a:pt x="773" y="880"/>
                    <a:pt x="774" y="878"/>
                  </a:cubicBezTo>
                  <a:cubicBezTo>
                    <a:pt x="774" y="877"/>
                    <a:pt x="775" y="877"/>
                    <a:pt x="775" y="876"/>
                  </a:cubicBezTo>
                  <a:cubicBezTo>
                    <a:pt x="782" y="863"/>
                    <a:pt x="787" y="848"/>
                    <a:pt x="787" y="832"/>
                  </a:cubicBezTo>
                  <a:cubicBezTo>
                    <a:pt x="787" y="832"/>
                    <a:pt x="787" y="832"/>
                    <a:pt x="787" y="832"/>
                  </a:cubicBezTo>
                  <a:cubicBezTo>
                    <a:pt x="787" y="831"/>
                    <a:pt x="787" y="830"/>
                    <a:pt x="787" y="830"/>
                  </a:cubicBezTo>
                  <a:lnTo>
                    <a:pt x="787" y="96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0"/>
            <p:cNvSpPr>
              <a:spLocks/>
            </p:cNvSpPr>
            <p:nvPr userDrawn="1"/>
          </p:nvSpPr>
          <p:spPr bwMode="auto">
            <a:xfrm>
              <a:off x="2044700" y="4113213"/>
              <a:ext cx="20637" cy="100013"/>
            </a:xfrm>
            <a:custGeom>
              <a:avLst/>
              <a:gdLst>
                <a:gd name="T0" fmla="*/ 192 w 192"/>
                <a:gd name="T1" fmla="*/ 830 h 926"/>
                <a:gd name="T2" fmla="*/ 96 w 192"/>
                <a:gd name="T3" fmla="*/ 926 h 926"/>
                <a:gd name="T4" fmla="*/ 96 w 192"/>
                <a:gd name="T5" fmla="*/ 926 h 926"/>
                <a:gd name="T6" fmla="*/ 0 w 192"/>
                <a:gd name="T7" fmla="*/ 830 h 926"/>
                <a:gd name="T8" fmla="*/ 0 w 192"/>
                <a:gd name="T9" fmla="*/ 96 h 926"/>
                <a:gd name="T10" fmla="*/ 96 w 192"/>
                <a:gd name="T11" fmla="*/ 0 h 926"/>
                <a:gd name="T12" fmla="*/ 96 w 192"/>
                <a:gd name="T13" fmla="*/ 0 h 926"/>
                <a:gd name="T14" fmla="*/ 192 w 192"/>
                <a:gd name="T15" fmla="*/ 96 h 926"/>
                <a:gd name="T16" fmla="*/ 192 w 192"/>
                <a:gd name="T17" fmla="*/ 83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926">
                  <a:moveTo>
                    <a:pt x="192" y="830"/>
                  </a:moveTo>
                  <a:cubicBezTo>
                    <a:pt x="192" y="883"/>
                    <a:pt x="149" y="926"/>
                    <a:pt x="96" y="926"/>
                  </a:cubicBezTo>
                  <a:cubicBezTo>
                    <a:pt x="96" y="926"/>
                    <a:pt x="96" y="926"/>
                    <a:pt x="96" y="926"/>
                  </a:cubicBezTo>
                  <a:cubicBezTo>
                    <a:pt x="43" y="926"/>
                    <a:pt x="0" y="883"/>
                    <a:pt x="0" y="83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lnTo>
                    <a:pt x="192" y="830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51"/>
            <p:cNvSpPr>
              <a:spLocks/>
            </p:cNvSpPr>
            <p:nvPr userDrawn="1"/>
          </p:nvSpPr>
          <p:spPr bwMode="auto">
            <a:xfrm>
              <a:off x="1843088" y="4113213"/>
              <a:ext cx="87312" cy="100013"/>
            </a:xfrm>
            <a:custGeom>
              <a:avLst/>
              <a:gdLst>
                <a:gd name="T0" fmla="*/ 0 w 801"/>
                <a:gd name="T1" fmla="*/ 467 h 926"/>
                <a:gd name="T2" fmla="*/ 397 w 801"/>
                <a:gd name="T3" fmla="*/ 926 h 926"/>
                <a:gd name="T4" fmla="*/ 401 w 801"/>
                <a:gd name="T5" fmla="*/ 926 h 926"/>
                <a:gd name="T6" fmla="*/ 801 w 801"/>
                <a:gd name="T7" fmla="*/ 467 h 926"/>
                <a:gd name="T8" fmla="*/ 801 w 801"/>
                <a:gd name="T9" fmla="*/ 461 h 926"/>
                <a:gd name="T10" fmla="*/ 801 w 801"/>
                <a:gd name="T11" fmla="*/ 96 h 926"/>
                <a:gd name="T12" fmla="*/ 705 w 801"/>
                <a:gd name="T13" fmla="*/ 0 h 926"/>
                <a:gd name="T14" fmla="*/ 609 w 801"/>
                <a:gd name="T15" fmla="*/ 96 h 926"/>
                <a:gd name="T16" fmla="*/ 609 w 801"/>
                <a:gd name="T17" fmla="*/ 461 h 926"/>
                <a:gd name="T18" fmla="*/ 609 w 801"/>
                <a:gd name="T19" fmla="*/ 467 h 926"/>
                <a:gd name="T20" fmla="*/ 402 w 801"/>
                <a:gd name="T21" fmla="*/ 737 h 926"/>
                <a:gd name="T22" fmla="*/ 192 w 801"/>
                <a:gd name="T23" fmla="*/ 467 h 926"/>
                <a:gd name="T24" fmla="*/ 192 w 801"/>
                <a:gd name="T25" fmla="*/ 461 h 926"/>
                <a:gd name="T26" fmla="*/ 192 w 801"/>
                <a:gd name="T27" fmla="*/ 96 h 926"/>
                <a:gd name="T28" fmla="*/ 96 w 801"/>
                <a:gd name="T29" fmla="*/ 0 h 926"/>
                <a:gd name="T30" fmla="*/ 0 w 801"/>
                <a:gd name="T31" fmla="*/ 96 h 926"/>
                <a:gd name="T32" fmla="*/ 0 w 801"/>
                <a:gd name="T33" fmla="*/ 461 h 926"/>
                <a:gd name="T34" fmla="*/ 0 w 801"/>
                <a:gd name="T35" fmla="*/ 467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1" h="926">
                  <a:moveTo>
                    <a:pt x="0" y="467"/>
                  </a:moveTo>
                  <a:cubicBezTo>
                    <a:pt x="1" y="776"/>
                    <a:pt x="130" y="926"/>
                    <a:pt x="397" y="926"/>
                  </a:cubicBezTo>
                  <a:cubicBezTo>
                    <a:pt x="401" y="926"/>
                    <a:pt x="401" y="926"/>
                    <a:pt x="401" y="926"/>
                  </a:cubicBezTo>
                  <a:cubicBezTo>
                    <a:pt x="670" y="926"/>
                    <a:pt x="800" y="776"/>
                    <a:pt x="801" y="467"/>
                  </a:cubicBezTo>
                  <a:cubicBezTo>
                    <a:pt x="801" y="461"/>
                    <a:pt x="801" y="461"/>
                    <a:pt x="801" y="461"/>
                  </a:cubicBezTo>
                  <a:cubicBezTo>
                    <a:pt x="801" y="96"/>
                    <a:pt x="801" y="96"/>
                    <a:pt x="801" y="96"/>
                  </a:cubicBezTo>
                  <a:cubicBezTo>
                    <a:pt x="801" y="43"/>
                    <a:pt x="758" y="0"/>
                    <a:pt x="705" y="0"/>
                  </a:cubicBezTo>
                  <a:cubicBezTo>
                    <a:pt x="652" y="0"/>
                    <a:pt x="609" y="43"/>
                    <a:pt x="609" y="96"/>
                  </a:cubicBezTo>
                  <a:cubicBezTo>
                    <a:pt x="609" y="461"/>
                    <a:pt x="609" y="461"/>
                    <a:pt x="609" y="461"/>
                  </a:cubicBezTo>
                  <a:cubicBezTo>
                    <a:pt x="609" y="467"/>
                    <a:pt x="609" y="467"/>
                    <a:pt x="609" y="467"/>
                  </a:cubicBezTo>
                  <a:cubicBezTo>
                    <a:pt x="609" y="688"/>
                    <a:pt x="496" y="736"/>
                    <a:pt x="402" y="737"/>
                  </a:cubicBezTo>
                  <a:cubicBezTo>
                    <a:pt x="306" y="736"/>
                    <a:pt x="193" y="689"/>
                    <a:pt x="192" y="467"/>
                  </a:cubicBezTo>
                  <a:cubicBezTo>
                    <a:pt x="192" y="461"/>
                    <a:pt x="192" y="461"/>
                    <a:pt x="192" y="461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461"/>
                    <a:pt x="0" y="461"/>
                    <a:pt x="0" y="461"/>
                  </a:cubicBezTo>
                  <a:lnTo>
                    <a:pt x="0" y="467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2"/>
            <p:cNvSpPr>
              <a:spLocks/>
            </p:cNvSpPr>
            <p:nvPr userDrawn="1"/>
          </p:nvSpPr>
          <p:spPr bwMode="auto">
            <a:xfrm>
              <a:off x="1763713" y="4113213"/>
              <a:ext cx="74612" cy="100013"/>
            </a:xfrm>
            <a:custGeom>
              <a:avLst/>
              <a:gdLst>
                <a:gd name="T0" fmla="*/ 595 w 691"/>
                <a:gd name="T1" fmla="*/ 734 h 926"/>
                <a:gd name="T2" fmla="*/ 192 w 691"/>
                <a:gd name="T3" fmla="*/ 734 h 926"/>
                <a:gd name="T4" fmla="*/ 192 w 691"/>
                <a:gd name="T5" fmla="*/ 96 h 926"/>
                <a:gd name="T6" fmla="*/ 96 w 691"/>
                <a:gd name="T7" fmla="*/ 0 h 926"/>
                <a:gd name="T8" fmla="*/ 0 w 691"/>
                <a:gd name="T9" fmla="*/ 96 h 926"/>
                <a:gd name="T10" fmla="*/ 0 w 691"/>
                <a:gd name="T11" fmla="*/ 830 h 926"/>
                <a:gd name="T12" fmla="*/ 96 w 691"/>
                <a:gd name="T13" fmla="*/ 926 h 926"/>
                <a:gd name="T14" fmla="*/ 97 w 691"/>
                <a:gd name="T15" fmla="*/ 926 h 926"/>
                <a:gd name="T16" fmla="*/ 595 w 691"/>
                <a:gd name="T17" fmla="*/ 926 h 926"/>
                <a:gd name="T18" fmla="*/ 691 w 691"/>
                <a:gd name="T19" fmla="*/ 830 h 926"/>
                <a:gd name="T20" fmla="*/ 595 w 691"/>
                <a:gd name="T21" fmla="*/ 73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1" h="926">
                  <a:moveTo>
                    <a:pt x="595" y="734"/>
                  </a:moveTo>
                  <a:cubicBezTo>
                    <a:pt x="192" y="734"/>
                    <a:pt x="192" y="734"/>
                    <a:pt x="192" y="734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0" y="883"/>
                    <a:pt x="43" y="926"/>
                    <a:pt x="96" y="926"/>
                  </a:cubicBezTo>
                  <a:cubicBezTo>
                    <a:pt x="96" y="926"/>
                    <a:pt x="97" y="926"/>
                    <a:pt x="97" y="926"/>
                  </a:cubicBezTo>
                  <a:cubicBezTo>
                    <a:pt x="595" y="926"/>
                    <a:pt x="595" y="926"/>
                    <a:pt x="595" y="926"/>
                  </a:cubicBezTo>
                  <a:cubicBezTo>
                    <a:pt x="648" y="926"/>
                    <a:pt x="691" y="883"/>
                    <a:pt x="691" y="830"/>
                  </a:cubicBezTo>
                  <a:cubicBezTo>
                    <a:pt x="691" y="777"/>
                    <a:pt x="648" y="734"/>
                    <a:pt x="595" y="734"/>
                  </a:cubicBez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3"/>
            <p:cNvSpPr>
              <a:spLocks/>
            </p:cNvSpPr>
            <p:nvPr userDrawn="1"/>
          </p:nvSpPr>
          <p:spPr bwMode="auto">
            <a:xfrm>
              <a:off x="1943100" y="4111625"/>
              <a:ext cx="88900" cy="103188"/>
            </a:xfrm>
            <a:custGeom>
              <a:avLst/>
              <a:gdLst>
                <a:gd name="T0" fmla="*/ 542 w 832"/>
                <a:gd name="T1" fmla="*/ 475 h 949"/>
                <a:gd name="T2" fmla="*/ 798 w 832"/>
                <a:gd name="T3" fmla="*/ 169 h 949"/>
                <a:gd name="T4" fmla="*/ 787 w 832"/>
                <a:gd name="T5" fmla="*/ 34 h 949"/>
                <a:gd name="T6" fmla="*/ 652 w 832"/>
                <a:gd name="T7" fmla="*/ 46 h 949"/>
                <a:gd name="T8" fmla="*/ 416 w 832"/>
                <a:gd name="T9" fmla="*/ 326 h 949"/>
                <a:gd name="T10" fmla="*/ 181 w 832"/>
                <a:gd name="T11" fmla="*/ 46 h 949"/>
                <a:gd name="T12" fmla="*/ 46 w 832"/>
                <a:gd name="T13" fmla="*/ 34 h 949"/>
                <a:gd name="T14" fmla="*/ 35 w 832"/>
                <a:gd name="T15" fmla="*/ 169 h 949"/>
                <a:gd name="T16" fmla="*/ 291 w 832"/>
                <a:gd name="T17" fmla="*/ 475 h 949"/>
                <a:gd name="T18" fmla="*/ 35 w 832"/>
                <a:gd name="T19" fmla="*/ 780 h 949"/>
                <a:gd name="T20" fmla="*/ 46 w 832"/>
                <a:gd name="T21" fmla="*/ 915 h 949"/>
                <a:gd name="T22" fmla="*/ 181 w 832"/>
                <a:gd name="T23" fmla="*/ 904 h 949"/>
                <a:gd name="T24" fmla="*/ 416 w 832"/>
                <a:gd name="T25" fmla="*/ 624 h 949"/>
                <a:gd name="T26" fmla="*/ 652 w 832"/>
                <a:gd name="T27" fmla="*/ 904 h 949"/>
                <a:gd name="T28" fmla="*/ 787 w 832"/>
                <a:gd name="T29" fmla="*/ 915 h 949"/>
                <a:gd name="T30" fmla="*/ 798 w 832"/>
                <a:gd name="T31" fmla="*/ 780 h 949"/>
                <a:gd name="T32" fmla="*/ 542 w 832"/>
                <a:gd name="T33" fmla="*/ 47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2" h="949">
                  <a:moveTo>
                    <a:pt x="542" y="475"/>
                  </a:moveTo>
                  <a:cubicBezTo>
                    <a:pt x="798" y="169"/>
                    <a:pt x="798" y="169"/>
                    <a:pt x="798" y="169"/>
                  </a:cubicBezTo>
                  <a:cubicBezTo>
                    <a:pt x="832" y="129"/>
                    <a:pt x="827" y="68"/>
                    <a:pt x="787" y="34"/>
                  </a:cubicBezTo>
                  <a:cubicBezTo>
                    <a:pt x="746" y="0"/>
                    <a:pt x="686" y="5"/>
                    <a:pt x="652" y="46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47" y="5"/>
                    <a:pt x="86" y="0"/>
                    <a:pt x="46" y="34"/>
                  </a:cubicBezTo>
                  <a:cubicBezTo>
                    <a:pt x="5" y="68"/>
                    <a:pt x="0" y="129"/>
                    <a:pt x="35" y="169"/>
                  </a:cubicBezTo>
                  <a:cubicBezTo>
                    <a:pt x="291" y="475"/>
                    <a:pt x="291" y="475"/>
                    <a:pt x="291" y="475"/>
                  </a:cubicBezTo>
                  <a:cubicBezTo>
                    <a:pt x="35" y="780"/>
                    <a:pt x="35" y="780"/>
                    <a:pt x="35" y="780"/>
                  </a:cubicBezTo>
                  <a:cubicBezTo>
                    <a:pt x="0" y="821"/>
                    <a:pt x="6" y="881"/>
                    <a:pt x="46" y="915"/>
                  </a:cubicBezTo>
                  <a:cubicBezTo>
                    <a:pt x="86" y="949"/>
                    <a:pt x="147" y="944"/>
                    <a:pt x="181" y="904"/>
                  </a:cubicBezTo>
                  <a:cubicBezTo>
                    <a:pt x="416" y="624"/>
                    <a:pt x="416" y="624"/>
                    <a:pt x="416" y="624"/>
                  </a:cubicBezTo>
                  <a:cubicBezTo>
                    <a:pt x="652" y="904"/>
                    <a:pt x="652" y="904"/>
                    <a:pt x="652" y="904"/>
                  </a:cubicBezTo>
                  <a:cubicBezTo>
                    <a:pt x="686" y="944"/>
                    <a:pt x="746" y="949"/>
                    <a:pt x="787" y="915"/>
                  </a:cubicBezTo>
                  <a:cubicBezTo>
                    <a:pt x="827" y="881"/>
                    <a:pt x="832" y="821"/>
                    <a:pt x="798" y="780"/>
                  </a:cubicBezTo>
                  <a:lnTo>
                    <a:pt x="542" y="475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54"/>
            <p:cNvSpPr>
              <a:spLocks/>
            </p:cNvSpPr>
            <p:nvPr userDrawn="1"/>
          </p:nvSpPr>
          <p:spPr bwMode="auto">
            <a:xfrm>
              <a:off x="2647950" y="4113213"/>
              <a:ext cx="20637" cy="100013"/>
            </a:xfrm>
            <a:custGeom>
              <a:avLst/>
              <a:gdLst>
                <a:gd name="T0" fmla="*/ 192 w 192"/>
                <a:gd name="T1" fmla="*/ 830 h 926"/>
                <a:gd name="T2" fmla="*/ 97 w 192"/>
                <a:gd name="T3" fmla="*/ 926 h 926"/>
                <a:gd name="T4" fmla="*/ 97 w 192"/>
                <a:gd name="T5" fmla="*/ 926 h 926"/>
                <a:gd name="T6" fmla="*/ 0 w 192"/>
                <a:gd name="T7" fmla="*/ 830 h 926"/>
                <a:gd name="T8" fmla="*/ 0 w 192"/>
                <a:gd name="T9" fmla="*/ 96 h 926"/>
                <a:gd name="T10" fmla="*/ 97 w 192"/>
                <a:gd name="T11" fmla="*/ 0 h 926"/>
                <a:gd name="T12" fmla="*/ 97 w 192"/>
                <a:gd name="T13" fmla="*/ 0 h 926"/>
                <a:gd name="T14" fmla="*/ 192 w 192"/>
                <a:gd name="T15" fmla="*/ 96 h 926"/>
                <a:gd name="T16" fmla="*/ 192 w 192"/>
                <a:gd name="T17" fmla="*/ 83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926">
                  <a:moveTo>
                    <a:pt x="192" y="830"/>
                  </a:moveTo>
                  <a:cubicBezTo>
                    <a:pt x="192" y="883"/>
                    <a:pt x="149" y="926"/>
                    <a:pt x="97" y="926"/>
                  </a:cubicBezTo>
                  <a:cubicBezTo>
                    <a:pt x="97" y="926"/>
                    <a:pt x="97" y="926"/>
                    <a:pt x="97" y="926"/>
                  </a:cubicBezTo>
                  <a:cubicBezTo>
                    <a:pt x="43" y="926"/>
                    <a:pt x="0" y="883"/>
                    <a:pt x="0" y="83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49" y="0"/>
                    <a:pt x="192" y="43"/>
                    <a:pt x="192" y="96"/>
                  </a:cubicBezTo>
                  <a:lnTo>
                    <a:pt x="192" y="830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55"/>
            <p:cNvSpPr>
              <a:spLocks/>
            </p:cNvSpPr>
            <p:nvPr userDrawn="1"/>
          </p:nvSpPr>
          <p:spPr bwMode="auto">
            <a:xfrm>
              <a:off x="2549525" y="4113213"/>
              <a:ext cx="85725" cy="100013"/>
            </a:xfrm>
            <a:custGeom>
              <a:avLst/>
              <a:gdLst>
                <a:gd name="T0" fmla="*/ 705 w 801"/>
                <a:gd name="T1" fmla="*/ 0 h 926"/>
                <a:gd name="T2" fmla="*/ 402 w 801"/>
                <a:gd name="T3" fmla="*/ 0 h 926"/>
                <a:gd name="T4" fmla="*/ 401 w 801"/>
                <a:gd name="T5" fmla="*/ 0 h 926"/>
                <a:gd name="T6" fmla="*/ 400 w 801"/>
                <a:gd name="T7" fmla="*/ 0 h 926"/>
                <a:gd name="T8" fmla="*/ 96 w 801"/>
                <a:gd name="T9" fmla="*/ 0 h 926"/>
                <a:gd name="T10" fmla="*/ 0 w 801"/>
                <a:gd name="T11" fmla="*/ 96 h 926"/>
                <a:gd name="T12" fmla="*/ 96 w 801"/>
                <a:gd name="T13" fmla="*/ 192 h 926"/>
                <a:gd name="T14" fmla="*/ 305 w 801"/>
                <a:gd name="T15" fmla="*/ 192 h 926"/>
                <a:gd name="T16" fmla="*/ 305 w 801"/>
                <a:gd name="T17" fmla="*/ 830 h 926"/>
                <a:gd name="T18" fmla="*/ 401 w 801"/>
                <a:gd name="T19" fmla="*/ 926 h 926"/>
                <a:gd name="T20" fmla="*/ 496 w 801"/>
                <a:gd name="T21" fmla="*/ 830 h 926"/>
                <a:gd name="T22" fmla="*/ 496 w 801"/>
                <a:gd name="T23" fmla="*/ 192 h 926"/>
                <a:gd name="T24" fmla="*/ 705 w 801"/>
                <a:gd name="T25" fmla="*/ 192 h 926"/>
                <a:gd name="T26" fmla="*/ 801 w 801"/>
                <a:gd name="T27" fmla="*/ 96 h 926"/>
                <a:gd name="T28" fmla="*/ 705 w 801"/>
                <a:gd name="T2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1" h="926">
                  <a:moveTo>
                    <a:pt x="705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305" y="192"/>
                    <a:pt x="305" y="192"/>
                    <a:pt x="305" y="192"/>
                  </a:cubicBezTo>
                  <a:cubicBezTo>
                    <a:pt x="305" y="830"/>
                    <a:pt x="305" y="830"/>
                    <a:pt x="305" y="830"/>
                  </a:cubicBezTo>
                  <a:cubicBezTo>
                    <a:pt x="305" y="883"/>
                    <a:pt x="348" y="926"/>
                    <a:pt x="401" y="926"/>
                  </a:cubicBezTo>
                  <a:cubicBezTo>
                    <a:pt x="454" y="926"/>
                    <a:pt x="496" y="883"/>
                    <a:pt x="496" y="830"/>
                  </a:cubicBezTo>
                  <a:cubicBezTo>
                    <a:pt x="496" y="192"/>
                    <a:pt x="496" y="192"/>
                    <a:pt x="496" y="192"/>
                  </a:cubicBezTo>
                  <a:cubicBezTo>
                    <a:pt x="705" y="192"/>
                    <a:pt x="705" y="192"/>
                    <a:pt x="705" y="192"/>
                  </a:cubicBezTo>
                  <a:cubicBezTo>
                    <a:pt x="758" y="192"/>
                    <a:pt x="801" y="149"/>
                    <a:pt x="801" y="96"/>
                  </a:cubicBezTo>
                  <a:cubicBezTo>
                    <a:pt x="801" y="43"/>
                    <a:pt x="758" y="0"/>
                    <a:pt x="705" y="0"/>
                  </a:cubicBez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56"/>
            <p:cNvSpPr>
              <a:spLocks noEditPoints="1"/>
            </p:cNvSpPr>
            <p:nvPr userDrawn="1"/>
          </p:nvSpPr>
          <p:spPr bwMode="auto">
            <a:xfrm>
              <a:off x="2465388" y="4113213"/>
              <a:ext cx="101600" cy="101600"/>
            </a:xfrm>
            <a:custGeom>
              <a:avLst/>
              <a:gdLst>
                <a:gd name="T0" fmla="*/ 556 w 936"/>
                <a:gd name="T1" fmla="*/ 56 h 939"/>
                <a:gd name="T2" fmla="*/ 554 w 936"/>
                <a:gd name="T3" fmla="*/ 53 h 939"/>
                <a:gd name="T4" fmla="*/ 550 w 936"/>
                <a:gd name="T5" fmla="*/ 45 h 939"/>
                <a:gd name="T6" fmla="*/ 544 w 936"/>
                <a:gd name="T7" fmla="*/ 38 h 939"/>
                <a:gd name="T8" fmla="*/ 538 w 936"/>
                <a:gd name="T9" fmla="*/ 31 h 939"/>
                <a:gd name="T10" fmla="*/ 532 w 936"/>
                <a:gd name="T11" fmla="*/ 24 h 939"/>
                <a:gd name="T12" fmla="*/ 525 w 936"/>
                <a:gd name="T13" fmla="*/ 18 h 939"/>
                <a:gd name="T14" fmla="*/ 517 w 936"/>
                <a:gd name="T15" fmla="*/ 13 h 939"/>
                <a:gd name="T16" fmla="*/ 510 w 936"/>
                <a:gd name="T17" fmla="*/ 10 h 939"/>
                <a:gd name="T18" fmla="*/ 505 w 936"/>
                <a:gd name="T19" fmla="*/ 7 h 939"/>
                <a:gd name="T20" fmla="*/ 496 w 936"/>
                <a:gd name="T21" fmla="*/ 4 h 939"/>
                <a:gd name="T22" fmla="*/ 488 w 936"/>
                <a:gd name="T23" fmla="*/ 2 h 939"/>
                <a:gd name="T24" fmla="*/ 478 w 936"/>
                <a:gd name="T25" fmla="*/ 0 h 939"/>
                <a:gd name="T26" fmla="*/ 468 w 936"/>
                <a:gd name="T27" fmla="*/ 0 h 939"/>
                <a:gd name="T28" fmla="*/ 458 w 936"/>
                <a:gd name="T29" fmla="*/ 0 h 939"/>
                <a:gd name="T30" fmla="*/ 449 w 936"/>
                <a:gd name="T31" fmla="*/ 2 h 939"/>
                <a:gd name="T32" fmla="*/ 440 w 936"/>
                <a:gd name="T33" fmla="*/ 4 h 939"/>
                <a:gd name="T34" fmla="*/ 431 w 936"/>
                <a:gd name="T35" fmla="*/ 7 h 939"/>
                <a:gd name="T36" fmla="*/ 426 w 936"/>
                <a:gd name="T37" fmla="*/ 10 h 939"/>
                <a:gd name="T38" fmla="*/ 419 w 936"/>
                <a:gd name="T39" fmla="*/ 13 h 939"/>
                <a:gd name="T40" fmla="*/ 411 w 936"/>
                <a:gd name="T41" fmla="*/ 18 h 939"/>
                <a:gd name="T42" fmla="*/ 404 w 936"/>
                <a:gd name="T43" fmla="*/ 24 h 939"/>
                <a:gd name="T44" fmla="*/ 398 w 936"/>
                <a:gd name="T45" fmla="*/ 31 h 939"/>
                <a:gd name="T46" fmla="*/ 392 w 936"/>
                <a:gd name="T47" fmla="*/ 38 h 939"/>
                <a:gd name="T48" fmla="*/ 386 w 936"/>
                <a:gd name="T49" fmla="*/ 45 h 939"/>
                <a:gd name="T50" fmla="*/ 382 w 936"/>
                <a:gd name="T51" fmla="*/ 53 h 939"/>
                <a:gd name="T52" fmla="*/ 381 w 936"/>
                <a:gd name="T53" fmla="*/ 56 h 939"/>
                <a:gd name="T54" fmla="*/ 67 w 936"/>
                <a:gd name="T55" fmla="*/ 916 h 939"/>
                <a:gd name="T56" fmla="*/ 263 w 936"/>
                <a:gd name="T57" fmla="*/ 735 h 939"/>
                <a:gd name="T58" fmla="*/ 740 w 936"/>
                <a:gd name="T59" fmla="*/ 872 h 939"/>
                <a:gd name="T60" fmla="*/ 912 w 936"/>
                <a:gd name="T61" fmla="*/ 788 h 939"/>
                <a:gd name="T62" fmla="*/ 468 w 936"/>
                <a:gd name="T63" fmla="*/ 314 h 939"/>
                <a:gd name="T64" fmla="*/ 357 w 936"/>
                <a:gd name="T65" fmla="*/ 54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6" h="939">
                  <a:moveTo>
                    <a:pt x="912" y="788"/>
                  </a:moveTo>
                  <a:cubicBezTo>
                    <a:pt x="556" y="56"/>
                    <a:pt x="556" y="56"/>
                    <a:pt x="556" y="56"/>
                  </a:cubicBezTo>
                  <a:cubicBezTo>
                    <a:pt x="556" y="56"/>
                    <a:pt x="555" y="56"/>
                    <a:pt x="555" y="56"/>
                  </a:cubicBezTo>
                  <a:cubicBezTo>
                    <a:pt x="554" y="53"/>
                    <a:pt x="554" y="53"/>
                    <a:pt x="554" y="53"/>
                  </a:cubicBezTo>
                  <a:cubicBezTo>
                    <a:pt x="554" y="53"/>
                    <a:pt x="554" y="52"/>
                    <a:pt x="553" y="52"/>
                  </a:cubicBezTo>
                  <a:cubicBezTo>
                    <a:pt x="552" y="50"/>
                    <a:pt x="551" y="48"/>
                    <a:pt x="550" y="45"/>
                  </a:cubicBezTo>
                  <a:cubicBezTo>
                    <a:pt x="549" y="45"/>
                    <a:pt x="549" y="44"/>
                    <a:pt x="549" y="44"/>
                  </a:cubicBezTo>
                  <a:cubicBezTo>
                    <a:pt x="547" y="42"/>
                    <a:pt x="546" y="40"/>
                    <a:pt x="544" y="38"/>
                  </a:cubicBezTo>
                  <a:cubicBezTo>
                    <a:pt x="544" y="37"/>
                    <a:pt x="543" y="36"/>
                    <a:pt x="543" y="36"/>
                  </a:cubicBezTo>
                  <a:cubicBezTo>
                    <a:pt x="541" y="34"/>
                    <a:pt x="540" y="32"/>
                    <a:pt x="538" y="31"/>
                  </a:cubicBezTo>
                  <a:cubicBezTo>
                    <a:pt x="538" y="30"/>
                    <a:pt x="537" y="29"/>
                    <a:pt x="536" y="28"/>
                  </a:cubicBezTo>
                  <a:cubicBezTo>
                    <a:pt x="535" y="27"/>
                    <a:pt x="533" y="25"/>
                    <a:pt x="532" y="24"/>
                  </a:cubicBezTo>
                  <a:cubicBezTo>
                    <a:pt x="531" y="23"/>
                    <a:pt x="530" y="23"/>
                    <a:pt x="529" y="22"/>
                  </a:cubicBezTo>
                  <a:cubicBezTo>
                    <a:pt x="528" y="21"/>
                    <a:pt x="526" y="20"/>
                    <a:pt x="525" y="18"/>
                  </a:cubicBezTo>
                  <a:cubicBezTo>
                    <a:pt x="524" y="18"/>
                    <a:pt x="523" y="17"/>
                    <a:pt x="522" y="16"/>
                  </a:cubicBezTo>
                  <a:cubicBezTo>
                    <a:pt x="520" y="15"/>
                    <a:pt x="519" y="14"/>
                    <a:pt x="517" y="13"/>
                  </a:cubicBezTo>
                  <a:cubicBezTo>
                    <a:pt x="516" y="13"/>
                    <a:pt x="515" y="12"/>
                    <a:pt x="513" y="11"/>
                  </a:cubicBezTo>
                  <a:cubicBezTo>
                    <a:pt x="512" y="11"/>
                    <a:pt x="511" y="10"/>
                    <a:pt x="510" y="10"/>
                  </a:cubicBezTo>
                  <a:cubicBezTo>
                    <a:pt x="510" y="9"/>
                    <a:pt x="509" y="9"/>
                    <a:pt x="509" y="9"/>
                  </a:cubicBezTo>
                  <a:cubicBezTo>
                    <a:pt x="507" y="8"/>
                    <a:pt x="506" y="8"/>
                    <a:pt x="505" y="7"/>
                  </a:cubicBezTo>
                  <a:cubicBezTo>
                    <a:pt x="503" y="6"/>
                    <a:pt x="501" y="6"/>
                    <a:pt x="500" y="5"/>
                  </a:cubicBezTo>
                  <a:cubicBezTo>
                    <a:pt x="499" y="5"/>
                    <a:pt x="497" y="4"/>
                    <a:pt x="496" y="4"/>
                  </a:cubicBezTo>
                  <a:cubicBezTo>
                    <a:pt x="494" y="3"/>
                    <a:pt x="493" y="3"/>
                    <a:pt x="491" y="2"/>
                  </a:cubicBezTo>
                  <a:cubicBezTo>
                    <a:pt x="490" y="2"/>
                    <a:pt x="489" y="2"/>
                    <a:pt x="488" y="2"/>
                  </a:cubicBezTo>
                  <a:cubicBezTo>
                    <a:pt x="486" y="1"/>
                    <a:pt x="484" y="1"/>
                    <a:pt x="482" y="1"/>
                  </a:cubicBezTo>
                  <a:cubicBezTo>
                    <a:pt x="480" y="1"/>
                    <a:pt x="479" y="0"/>
                    <a:pt x="478" y="0"/>
                  </a:cubicBezTo>
                  <a:cubicBezTo>
                    <a:pt x="476" y="0"/>
                    <a:pt x="474" y="0"/>
                    <a:pt x="473" y="0"/>
                  </a:cubicBezTo>
                  <a:cubicBezTo>
                    <a:pt x="471" y="0"/>
                    <a:pt x="470" y="0"/>
                    <a:pt x="468" y="0"/>
                  </a:cubicBezTo>
                  <a:cubicBezTo>
                    <a:pt x="467" y="0"/>
                    <a:pt x="465" y="0"/>
                    <a:pt x="464" y="0"/>
                  </a:cubicBezTo>
                  <a:cubicBezTo>
                    <a:pt x="462" y="0"/>
                    <a:pt x="460" y="0"/>
                    <a:pt x="458" y="0"/>
                  </a:cubicBezTo>
                  <a:cubicBezTo>
                    <a:pt x="457" y="0"/>
                    <a:pt x="456" y="1"/>
                    <a:pt x="454" y="1"/>
                  </a:cubicBezTo>
                  <a:cubicBezTo>
                    <a:pt x="452" y="1"/>
                    <a:pt x="451" y="1"/>
                    <a:pt x="449" y="2"/>
                  </a:cubicBezTo>
                  <a:cubicBezTo>
                    <a:pt x="448" y="2"/>
                    <a:pt x="446" y="2"/>
                    <a:pt x="445" y="2"/>
                  </a:cubicBezTo>
                  <a:cubicBezTo>
                    <a:pt x="443" y="3"/>
                    <a:pt x="442" y="3"/>
                    <a:pt x="440" y="4"/>
                  </a:cubicBezTo>
                  <a:cubicBezTo>
                    <a:pt x="439" y="4"/>
                    <a:pt x="437" y="5"/>
                    <a:pt x="436" y="5"/>
                  </a:cubicBezTo>
                  <a:cubicBezTo>
                    <a:pt x="435" y="6"/>
                    <a:pt x="433" y="6"/>
                    <a:pt x="431" y="7"/>
                  </a:cubicBezTo>
                  <a:cubicBezTo>
                    <a:pt x="430" y="8"/>
                    <a:pt x="429" y="8"/>
                    <a:pt x="427" y="9"/>
                  </a:cubicBezTo>
                  <a:cubicBezTo>
                    <a:pt x="427" y="9"/>
                    <a:pt x="426" y="9"/>
                    <a:pt x="426" y="10"/>
                  </a:cubicBezTo>
                  <a:cubicBezTo>
                    <a:pt x="425" y="10"/>
                    <a:pt x="424" y="11"/>
                    <a:pt x="423" y="11"/>
                  </a:cubicBezTo>
                  <a:cubicBezTo>
                    <a:pt x="422" y="12"/>
                    <a:pt x="420" y="13"/>
                    <a:pt x="419" y="13"/>
                  </a:cubicBezTo>
                  <a:cubicBezTo>
                    <a:pt x="417" y="14"/>
                    <a:pt x="416" y="15"/>
                    <a:pt x="414" y="16"/>
                  </a:cubicBezTo>
                  <a:cubicBezTo>
                    <a:pt x="413" y="17"/>
                    <a:pt x="412" y="18"/>
                    <a:pt x="411" y="18"/>
                  </a:cubicBezTo>
                  <a:cubicBezTo>
                    <a:pt x="410" y="20"/>
                    <a:pt x="408" y="21"/>
                    <a:pt x="407" y="22"/>
                  </a:cubicBezTo>
                  <a:cubicBezTo>
                    <a:pt x="406" y="23"/>
                    <a:pt x="405" y="23"/>
                    <a:pt x="404" y="24"/>
                  </a:cubicBezTo>
                  <a:cubicBezTo>
                    <a:pt x="403" y="25"/>
                    <a:pt x="401" y="27"/>
                    <a:pt x="400" y="28"/>
                  </a:cubicBezTo>
                  <a:cubicBezTo>
                    <a:pt x="399" y="29"/>
                    <a:pt x="398" y="30"/>
                    <a:pt x="398" y="31"/>
                  </a:cubicBezTo>
                  <a:cubicBezTo>
                    <a:pt x="396" y="32"/>
                    <a:pt x="395" y="34"/>
                    <a:pt x="393" y="36"/>
                  </a:cubicBezTo>
                  <a:cubicBezTo>
                    <a:pt x="393" y="36"/>
                    <a:pt x="392" y="37"/>
                    <a:pt x="392" y="38"/>
                  </a:cubicBezTo>
                  <a:cubicBezTo>
                    <a:pt x="390" y="40"/>
                    <a:pt x="389" y="42"/>
                    <a:pt x="387" y="44"/>
                  </a:cubicBezTo>
                  <a:cubicBezTo>
                    <a:pt x="387" y="44"/>
                    <a:pt x="387" y="45"/>
                    <a:pt x="386" y="45"/>
                  </a:cubicBezTo>
                  <a:cubicBezTo>
                    <a:pt x="385" y="48"/>
                    <a:pt x="384" y="50"/>
                    <a:pt x="383" y="52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1" y="55"/>
                    <a:pt x="381" y="55"/>
                    <a:pt x="381" y="55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24" y="788"/>
                    <a:pt x="24" y="788"/>
                    <a:pt x="24" y="788"/>
                  </a:cubicBezTo>
                  <a:cubicBezTo>
                    <a:pt x="0" y="835"/>
                    <a:pt x="20" y="893"/>
                    <a:pt x="67" y="916"/>
                  </a:cubicBezTo>
                  <a:cubicBezTo>
                    <a:pt x="115" y="939"/>
                    <a:pt x="172" y="920"/>
                    <a:pt x="196" y="872"/>
                  </a:cubicBezTo>
                  <a:cubicBezTo>
                    <a:pt x="263" y="735"/>
                    <a:pt x="263" y="735"/>
                    <a:pt x="263" y="735"/>
                  </a:cubicBezTo>
                  <a:cubicBezTo>
                    <a:pt x="673" y="735"/>
                    <a:pt x="673" y="735"/>
                    <a:pt x="673" y="735"/>
                  </a:cubicBezTo>
                  <a:cubicBezTo>
                    <a:pt x="740" y="872"/>
                    <a:pt x="740" y="872"/>
                    <a:pt x="740" y="872"/>
                  </a:cubicBezTo>
                  <a:cubicBezTo>
                    <a:pt x="764" y="920"/>
                    <a:pt x="821" y="939"/>
                    <a:pt x="869" y="916"/>
                  </a:cubicBezTo>
                  <a:cubicBezTo>
                    <a:pt x="916" y="893"/>
                    <a:pt x="936" y="835"/>
                    <a:pt x="912" y="788"/>
                  </a:cubicBezTo>
                  <a:close/>
                  <a:moveTo>
                    <a:pt x="357" y="543"/>
                  </a:moveTo>
                  <a:cubicBezTo>
                    <a:pt x="468" y="314"/>
                    <a:pt x="468" y="314"/>
                    <a:pt x="468" y="314"/>
                  </a:cubicBezTo>
                  <a:cubicBezTo>
                    <a:pt x="579" y="543"/>
                    <a:pt x="579" y="543"/>
                    <a:pt x="579" y="543"/>
                  </a:cubicBezTo>
                  <a:lnTo>
                    <a:pt x="357" y="543"/>
                  </a:lnTo>
                  <a:close/>
                </a:path>
              </a:pathLst>
            </a:custGeom>
            <a:solidFill>
              <a:srgbClr val="22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79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8" r:id="rId4"/>
    <p:sldLayoutId id="2147483667" r:id="rId5"/>
    <p:sldLayoutId id="2147483666" r:id="rId6"/>
    <p:sldLayoutId id="2147483651" r:id="rId7"/>
    <p:sldLayoutId id="2147483652" r:id="rId8"/>
    <p:sldLayoutId id="2147483655" r:id="rId9"/>
    <p:sldLayoutId id="2147483654" r:id="rId10"/>
    <p:sldLayoutId id="2147483656" r:id="rId11"/>
    <p:sldLayoutId id="2147483657" r:id="rId12"/>
    <p:sldLayoutId id="2147483659" r:id="rId13"/>
    <p:sldLayoutId id="2147483658" r:id="rId14"/>
    <p:sldLayoutId id="2147483661" r:id="rId15"/>
    <p:sldLayoutId id="2147483660" r:id="rId16"/>
    <p:sldLayoutId id="2147483662" r:id="rId17"/>
    <p:sldLayoutId id="2147483663" r:id="rId18"/>
    <p:sldLayoutId id="214748367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24052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238" indent="-302238" algn="l" defTabSz="1024052" rtl="0" eaLnBrk="1" latinLnBrk="0" hangingPunct="1">
        <a:lnSpc>
          <a:spcPct val="150000"/>
        </a:lnSpc>
        <a:spcBef>
          <a:spcPct val="20000"/>
        </a:spcBef>
        <a:spcAft>
          <a:spcPts val="672"/>
        </a:spcAft>
        <a:buFontTx/>
        <a:buBlip>
          <a:blip r:embed="rId21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497804" indent="-195566" algn="l" defTabSz="1024052" rtl="0" eaLnBrk="1" latinLnBrk="0" hangingPunct="1">
        <a:lnSpc>
          <a:spcPct val="150000"/>
        </a:lnSpc>
        <a:spcBef>
          <a:spcPct val="20000"/>
        </a:spcBef>
        <a:spcAft>
          <a:spcPts val="672"/>
        </a:spcAft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702259" indent="-204455" algn="l" defTabSz="1024052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tabLst/>
        <a:defRPr sz="1600" kern="1200">
          <a:solidFill>
            <a:schemeClr val="accent2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904936" indent="-202677" algn="l" defTabSz="1024052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100502" indent="-195566" algn="l" defTabSz="1024052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lang="en-GB" sz="1300" kern="12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816144" indent="-256013" algn="l" defTabSz="102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170" indent="-256013" algn="l" defTabSz="102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96" indent="-256013" algn="l" defTabSz="102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23" indent="-256013" algn="l" defTabSz="102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26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52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78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104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131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157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184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210" algn="l" defTabSz="10240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gi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jean-michel.ludwig@luxinnovation.l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41" b="7511"/>
          <a:stretch/>
        </p:blipFill>
        <p:spPr>
          <a:xfrm>
            <a:off x="1" y="1631092"/>
            <a:ext cx="9158289" cy="2938372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4" y="3628611"/>
            <a:ext cx="9147253" cy="939557"/>
          </a:xfrm>
        </p:spPr>
        <p:txBody>
          <a:bodyPr/>
          <a:lstStyle/>
          <a:p>
            <a:r>
              <a:rPr lang="en-GB" dirty="0" smtClean="0"/>
              <a:t>Forum “PME et </a:t>
            </a:r>
            <a:r>
              <a:rPr lang="en-GB" dirty="0" err="1" smtClean="0"/>
              <a:t>Artisanat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Europe”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3892" y="4697431"/>
            <a:ext cx="8496216" cy="1299325"/>
          </a:xfrm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Chambre des Métiers </a:t>
            </a:r>
            <a:r>
              <a:rPr lang="fr-FR" sz="1800" dirty="0" smtClean="0">
                <a:solidFill>
                  <a:srgbClr val="F3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Jean-Michel LUDWIG </a:t>
            </a:r>
            <a:r>
              <a:rPr lang="fr-FR" sz="1600" dirty="0">
                <a:solidFill>
                  <a:srgbClr val="F3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29/10/2015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007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 txBox="1">
            <a:spLocks noGrp="1"/>
          </p:cNvSpPr>
          <p:nvPr>
            <p:ph type="title"/>
          </p:nvPr>
        </p:nvSpPr>
        <p:spPr>
          <a:xfrm>
            <a:off x="323850" y="315845"/>
            <a:ext cx="8496300" cy="5762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24052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FIT for…: Appuis au développement des TPE/PME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07970" y="979849"/>
            <a:ext cx="550302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72"/>
              </a:spcAft>
            </a:pPr>
            <a:r>
              <a:rPr lang="fr-LU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for…: Les trois piliers qui font leur succès (ex. Fit for Innovation)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57054" y="1079227"/>
            <a:ext cx="985404" cy="767166"/>
            <a:chOff x="308049" y="3875328"/>
            <a:chExt cx="747574" cy="535266"/>
          </a:xfrm>
        </p:grpSpPr>
        <p:sp>
          <p:nvSpPr>
            <p:cNvPr id="13" name="Rectangle 12"/>
            <p:cNvSpPr/>
            <p:nvPr/>
          </p:nvSpPr>
          <p:spPr>
            <a:xfrm>
              <a:off x="308049" y="3875328"/>
              <a:ext cx="747574" cy="535266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08049" y="3875328"/>
              <a:ext cx="747574" cy="535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242" tIns="0" rIns="0" bIns="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b="0" kern="1200" dirty="0"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3850" y="1079227"/>
            <a:ext cx="1496637" cy="767165"/>
            <a:chOff x="2870370" y="2514570"/>
            <a:chExt cx="1257315" cy="624940"/>
          </a:xfrm>
        </p:grpSpPr>
        <p:sp>
          <p:nvSpPr>
            <p:cNvPr id="9" name="Rectangle 8"/>
            <p:cNvSpPr/>
            <p:nvPr/>
          </p:nvSpPr>
          <p:spPr>
            <a:xfrm>
              <a:off x="2870370" y="2514570"/>
              <a:ext cx="1257315" cy="62494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70370" y="2514570"/>
              <a:ext cx="1257315" cy="624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601" tIns="0" rIns="0" bIns="0" numCol="1" spcCol="1270" anchor="t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b="0" kern="1200" dirty="0"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487030" y="3943293"/>
            <a:ext cx="25239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9" lvl="1" indent="-342839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72"/>
              </a:spcAft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b="1" u="sng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partenariat Solide</a:t>
            </a:r>
            <a:endParaRPr lang="fr-L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259" y="4381311"/>
            <a:ext cx="4189738" cy="2039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59" y="2712090"/>
            <a:ext cx="4658400" cy="27898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3850" y="2155276"/>
            <a:ext cx="31841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9" lvl="1" indent="-342839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72"/>
              </a:spcAft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b="1" u="sng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phase de mise en </a:t>
            </a:r>
            <a:r>
              <a:rPr lang="fr-LU" sz="1400" b="1" u="sng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endParaRPr lang="fr-L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9071" y="2296592"/>
            <a:ext cx="24127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9" lvl="1" indent="-342839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72"/>
              </a:spcAft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b="1" u="sng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risque partagé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1326" y="1554435"/>
            <a:ext cx="2518824" cy="24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535328" y="1120430"/>
            <a:ext cx="1998093" cy="803261"/>
          </a:xfrm>
          <a:prstGeom prst="chevron">
            <a:avLst>
              <a:gd name="adj" fmla="val 40000"/>
            </a:avLst>
          </a:prstGeom>
          <a:solidFill>
            <a:srgbClr val="F3D200"/>
          </a:solidFill>
          <a:ln>
            <a:solidFill>
              <a:srgbClr val="F3D2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Dossier de demande d’aide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 De </a:t>
            </a:r>
            <a:r>
              <a:rPr lang="fr-FR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Minimis</a:t>
            </a:r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»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572965" y="1145349"/>
            <a:ext cx="1998092" cy="737836"/>
          </a:xfrm>
          <a:prstGeom prst="chevron">
            <a:avLst>
              <a:gd name="adj" fmla="val 40000"/>
            </a:avLst>
          </a:prstGeom>
          <a:solidFill>
            <a:srgbClr val="F3D200"/>
          </a:solidFill>
          <a:ln>
            <a:solidFill>
              <a:srgbClr val="F3D2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Diagnostic: Evaluation du potentiel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752820" y="1145346"/>
            <a:ext cx="1998092" cy="803261"/>
          </a:xfrm>
          <a:prstGeom prst="chevron">
            <a:avLst>
              <a:gd name="adj" fmla="val 40000"/>
            </a:avLst>
          </a:prstGeom>
          <a:solidFill>
            <a:srgbClr val="F3D200"/>
          </a:solidFill>
          <a:ln>
            <a:solidFill>
              <a:srgbClr val="F3D2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Dossier de Demande d’aide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 De </a:t>
            </a:r>
            <a:r>
              <a:rPr lang="fr-FR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Minimis</a:t>
            </a:r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» et/ou </a:t>
            </a:r>
            <a:r>
              <a:rPr lang="fr-FR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Regime</a:t>
            </a:r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RDI 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33133" y="1145349"/>
            <a:ext cx="3070254" cy="5519525"/>
            <a:chOff x="7289309" y="1598854"/>
            <a:chExt cx="3590493" cy="6085534"/>
          </a:xfrm>
        </p:grpSpPr>
        <p:sp>
          <p:nvSpPr>
            <p:cNvPr id="32" name="Content Placeholder 1"/>
            <p:cNvSpPr txBox="1">
              <a:spLocks/>
            </p:cNvSpPr>
            <p:nvPr/>
          </p:nvSpPr>
          <p:spPr>
            <a:xfrm>
              <a:off x="7289309" y="5774843"/>
              <a:ext cx="2824014" cy="1909545"/>
            </a:xfrm>
            <a:prstGeom prst="rect">
              <a:avLst/>
            </a:prstGeom>
          </p:spPr>
          <p:txBody>
            <a:bodyPr lIns="104306" tIns="52153" rIns="104306" bIns="52153"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  <a:cs typeface="ＭＳ Ｐゴシック" pitchFamily="-10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fr-FR" sz="1400" b="1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Rôle du </a:t>
              </a:r>
              <a:r>
                <a:rPr lang="fr-FR" sz="1400" b="1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consultant </a:t>
              </a:r>
              <a:r>
                <a:rPr lang="fr-FR" sz="1400" b="1" kern="0" dirty="0">
                  <a:latin typeface="Arial Narrow" panose="020B0606020202030204" pitchFamily="34" charset="0"/>
                  <a:cs typeface="Arial" panose="020B0604020202020204" pitchFamily="34" charset="0"/>
                </a:rPr>
                <a:t>externe : </a:t>
              </a:r>
            </a:p>
            <a:p>
              <a:pPr>
                <a:buBlip>
                  <a:blip r:embed="rId3"/>
                </a:buBlip>
              </a:pPr>
              <a:r>
                <a:rPr lang="fr-FR" sz="1200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Supervision du projet</a:t>
              </a:r>
              <a:endParaRPr lang="fr-FR" sz="1200" kern="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buBlip>
                  <a:blip r:embed="rId3"/>
                </a:buBlip>
              </a:pPr>
              <a:r>
                <a:rPr lang="fr-FR" sz="1200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Transfert de connaissances</a:t>
              </a:r>
              <a:endParaRPr lang="fr-FR" sz="1200" kern="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buBlip>
                  <a:blip r:embed="rId3"/>
                </a:buBlip>
              </a:pPr>
              <a:r>
                <a:rPr lang="fr-FR" sz="1200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Change management</a:t>
              </a:r>
              <a:endParaRPr lang="fr-FR" sz="1200" kern="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e 22"/>
            <p:cNvGrpSpPr/>
            <p:nvPr/>
          </p:nvGrpSpPr>
          <p:grpSpPr>
            <a:xfrm>
              <a:off x="8801305" y="2077224"/>
              <a:ext cx="2078497" cy="1776892"/>
              <a:chOff x="6079590" y="1810066"/>
              <a:chExt cx="3215169" cy="3225542"/>
            </a:xfrm>
          </p:grpSpPr>
          <p:pic>
            <p:nvPicPr>
              <p:cNvPr id="35" name="Picture 5" descr="http://www.groupe-com-unique.com/images/cibl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79590" y="1810066"/>
                <a:ext cx="3215169" cy="3225542"/>
              </a:xfrm>
              <a:prstGeom prst="rect">
                <a:avLst/>
              </a:prstGeom>
              <a:noFill/>
            </p:spPr>
          </p:pic>
          <p:grpSp>
            <p:nvGrpSpPr>
              <p:cNvPr id="36" name="Groupe 18"/>
              <p:cNvGrpSpPr/>
              <p:nvPr/>
            </p:nvGrpSpPr>
            <p:grpSpPr>
              <a:xfrm>
                <a:off x="6929454" y="2643182"/>
                <a:ext cx="1522910" cy="1522917"/>
                <a:chOff x="2203221" y="1526803"/>
                <a:chExt cx="1522910" cy="1522917"/>
              </a:xfrm>
            </p:grpSpPr>
            <p:sp>
              <p:nvSpPr>
                <p:cNvPr id="37" name="Ellipse 19"/>
                <p:cNvSpPr/>
                <p:nvPr/>
              </p:nvSpPr>
              <p:spPr>
                <a:xfrm>
                  <a:off x="2203221" y="1526803"/>
                  <a:ext cx="1522910" cy="1522917"/>
                </a:xfrm>
                <a:prstGeom prst="ellipse">
                  <a:avLst/>
                </a:prstGeom>
                <a:solidFill>
                  <a:srgbClr val="850127"/>
                </a:solidFill>
                <a:effectLst>
                  <a:outerShdw blurRad="558800" dist="20000" dir="5400000" rotWithShape="0">
                    <a:srgbClr val="850127">
                      <a:alpha val="86000"/>
                    </a:srgbClr>
                  </a:outerShdw>
                </a:effectLst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38" name="Ellipse 4"/>
                <p:cNvSpPr/>
                <p:nvPr/>
              </p:nvSpPr>
              <p:spPr>
                <a:xfrm>
                  <a:off x="2229131" y="1601456"/>
                  <a:ext cx="1447005" cy="129989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:r>
                    <a:rPr lang="fr-FR" sz="8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Développement </a:t>
                  </a:r>
                  <a:r>
                    <a:rPr lang="fr-FR" sz="800" b="1" dirty="0" smtClean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rentable et durable</a:t>
                  </a:r>
                  <a:endParaRPr lang="fr-FR" sz="800" b="1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Chevron 8"/>
            <p:cNvSpPr/>
            <p:nvPr/>
          </p:nvSpPr>
          <p:spPr>
            <a:xfrm>
              <a:off x="7924993" y="1598854"/>
              <a:ext cx="2336656" cy="885633"/>
            </a:xfrm>
            <a:prstGeom prst="chevron">
              <a:avLst>
                <a:gd name="adj" fmla="val 40000"/>
              </a:avLst>
            </a:prstGeom>
            <a:solidFill>
              <a:srgbClr val="F3D200"/>
            </a:solidFill>
            <a:ln>
              <a:solidFill>
                <a:srgbClr val="F3D2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Management du projet et du partenariat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59484" y="2053296"/>
            <a:ext cx="7074363" cy="504056"/>
          </a:xfrm>
          <a:prstGeom prst="rightArrow">
            <a:avLst/>
          </a:prstGeom>
          <a:solidFill>
            <a:srgbClr val="F3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Accompagnement de Luxinnovation en 4 étapes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8081" y="730899"/>
            <a:ext cx="8127839" cy="5175921"/>
            <a:chOff x="594172" y="1141904"/>
            <a:chExt cx="9505056" cy="5706695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5359687" y="1332359"/>
              <a:ext cx="1" cy="551624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94172" y="1404367"/>
              <a:ext cx="46913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407914" y="1404367"/>
              <a:ext cx="46913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74292" y="1172923"/>
              <a:ext cx="2632346" cy="305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Arial Narrow" panose="020B0606020202030204" pitchFamily="34" charset="0"/>
                </a:rPr>
                <a:t>Phase diagnostic </a:t>
              </a:r>
              <a:r>
                <a:rPr lang="fr-FR" sz="1200" b="1" dirty="0" smtClean="0">
                  <a:latin typeface="Arial Narrow" panose="020B0606020202030204" pitchFamily="34" charset="0"/>
                </a:rPr>
                <a:t>(3 mois– 6 mois)</a:t>
              </a:r>
              <a:endParaRPr lang="fr-FR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77944" y="1141904"/>
              <a:ext cx="2008096" cy="305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Arial Narrow" panose="020B0606020202030204" pitchFamily="34" charset="0"/>
                </a:rPr>
                <a:t>Phase projet (</a:t>
              </a:r>
              <a:r>
                <a:rPr lang="fr-FR" sz="1200" b="1" dirty="0" smtClean="0">
                  <a:latin typeface="Arial Narrow" panose="020B0606020202030204" pitchFamily="34" charset="0"/>
                </a:rPr>
                <a:t>12-36 </a:t>
              </a:r>
              <a:r>
                <a:rPr lang="fr-FR" sz="1200" b="1" dirty="0">
                  <a:latin typeface="Arial Narrow" panose="020B0606020202030204" pitchFamily="34" charset="0"/>
                </a:rPr>
                <a:t>mois)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99525" y="5931181"/>
            <a:ext cx="149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u="sng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</a:t>
            </a:r>
            <a:r>
              <a:rPr lang="fr-FR" b="1" u="sng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 NO GO</a:t>
            </a:r>
          </a:p>
          <a:p>
            <a:pPr algn="ctr"/>
            <a:endParaRPr lang="en-GB" sz="1200" dirty="0" err="1" smtClean="0">
              <a:solidFill>
                <a:schemeClr val="accent3"/>
              </a:solidFill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1269293" y="5472557"/>
            <a:ext cx="2863578" cy="1504504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Résultats du diagnostic: </a:t>
            </a:r>
          </a:p>
          <a:p>
            <a:pPr>
              <a:buBlip>
                <a:blip r:embed="rId3"/>
              </a:buBlip>
            </a:pPr>
            <a:r>
              <a:rPr lang="fr-FR" sz="1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Cahier des charges technique</a:t>
            </a:r>
            <a:endParaRPr lang="fr-FR" sz="1200" b="1" u="sng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Business Plan</a:t>
            </a:r>
          </a:p>
          <a:p>
            <a:pPr>
              <a:buBlip>
                <a:blip r:embed="rId3"/>
              </a:buBlip>
            </a:pPr>
            <a:r>
              <a:rPr lang="fr-FR" sz="1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Dossier de demande d’aide</a:t>
            </a:r>
            <a:endParaRPr lang="fr-FR" sz="1600" b="1" u="sng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323850" y="110224"/>
            <a:ext cx="8496300" cy="5762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24052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MISE EN OEUVRE </a:t>
            </a:r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14959" r="5122" b="9953"/>
          <a:stretch/>
        </p:blipFill>
        <p:spPr>
          <a:xfrm>
            <a:off x="3526237" y="-28333"/>
            <a:ext cx="1683869" cy="902073"/>
          </a:xfrm>
          <a:prstGeom prst="rect">
            <a:avLst/>
          </a:prstGeom>
        </p:spPr>
      </p:pic>
      <p:sp>
        <p:nvSpPr>
          <p:cNvPr id="43" name="Content Placeholder 1"/>
          <p:cNvSpPr txBox="1">
            <a:spLocks/>
          </p:cNvSpPr>
          <p:nvPr/>
        </p:nvSpPr>
        <p:spPr>
          <a:xfrm>
            <a:off x="599120" y="2519217"/>
            <a:ext cx="4091111" cy="2737797"/>
          </a:xfrm>
          <a:prstGeom prst="rect">
            <a:avLst/>
          </a:prstGeom>
        </p:spPr>
        <p:txBody>
          <a:bodyPr lIns="104306" tIns="52153" rIns="104306" bIns="52153"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100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ACTIONS DANS LE CADRE DU DIAGNOSTIC OU « QUICK SCAN »: </a:t>
            </a:r>
          </a:p>
          <a:p>
            <a:pPr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Analyse des processus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Comment l’entreprise produit?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Consommations énergétiques</a:t>
            </a:r>
            <a:endParaRPr lang="fr-FR" sz="1400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kern="0" dirty="0">
                <a:latin typeface="Arial Narrow" panose="020B0606020202030204" pitchFamily="34" charset="0"/>
                <a:cs typeface="Arial" panose="020B0604020202020204" pitchFamily="34" charset="0"/>
              </a:rPr>
              <a:t>Composition des produits (matières premières / additifs…)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Life Cycle </a:t>
            </a:r>
            <a:r>
              <a:rPr lang="fr-FR" sz="1600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Assessment</a:t>
            </a: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LCA</a:t>
            </a:r>
          </a:p>
          <a:p>
            <a:pPr marL="342900" lvl="1" indent="-342900">
              <a:buBlip>
                <a:blip r:embed="rId3"/>
              </a:buBlip>
            </a:pPr>
            <a:r>
              <a:rPr lang="fr-FR" sz="1600" kern="0" dirty="0">
                <a:latin typeface="Arial Narrow" panose="020B0606020202030204" pitchFamily="34" charset="0"/>
                <a:cs typeface="Arial" panose="020B0604020202020204" pitchFamily="34" charset="0"/>
              </a:rPr>
              <a:t>Analyse du positionnement </a:t>
            </a: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du produit dans </a:t>
            </a:r>
            <a:r>
              <a:rPr lang="fr-FR" sz="1600" kern="0" dirty="0">
                <a:latin typeface="Arial Narrow" panose="020B0606020202030204" pitchFamily="34" charset="0"/>
                <a:cs typeface="Arial" panose="020B0604020202020204" pitchFamily="34" charset="0"/>
              </a:rPr>
              <a:t>la chaine de </a:t>
            </a: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valeur</a:t>
            </a:r>
          </a:p>
          <a:p>
            <a:pPr marL="342900" lvl="1" indent="-342900"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Nouvelles activités (offre produits vers offre services)</a:t>
            </a:r>
          </a:p>
          <a:p>
            <a:pPr marL="342900" lvl="1" indent="-342900"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Analyse de la plus-value économique et écologique</a:t>
            </a:r>
          </a:p>
          <a:p>
            <a:pPr marL="342900" lvl="1" indent="-342900">
              <a:buBlip>
                <a:blip r:embed="rId3"/>
              </a:buBlip>
            </a:pPr>
            <a:endParaRPr lang="fr-FR" sz="16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5306865" y="3041817"/>
            <a:ext cx="4091111" cy="1765314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100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TYPE DE PROJETS</a:t>
            </a:r>
          </a:p>
          <a:p>
            <a:pPr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Projet d’innovation technologique</a:t>
            </a:r>
          </a:p>
          <a:p>
            <a:pPr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Projet d’innovation organisationnelle et de services</a:t>
            </a:r>
          </a:p>
          <a:p>
            <a:pPr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Projet d’investissement</a:t>
            </a:r>
          </a:p>
          <a:p>
            <a:pPr marL="342900" lvl="1" indent="-342900">
              <a:buBlip>
                <a:blip r:embed="rId3"/>
              </a:buBlip>
            </a:pPr>
            <a:endParaRPr lang="fr-FR" sz="16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5" grpId="0" animBg="1"/>
      <p:bldP spid="2" grpId="0"/>
      <p:bldP spid="41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535328" y="1120430"/>
            <a:ext cx="1998093" cy="803261"/>
          </a:xfrm>
          <a:prstGeom prst="chevron">
            <a:avLst>
              <a:gd name="adj" fmla="val 40000"/>
            </a:avLst>
          </a:prstGeom>
          <a:solidFill>
            <a:srgbClr val="F3D200"/>
          </a:solidFill>
          <a:ln>
            <a:solidFill>
              <a:srgbClr val="F3D2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Dossier de demande d’aide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 De </a:t>
            </a:r>
            <a:r>
              <a:rPr lang="fr-FR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Minimis</a:t>
            </a:r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»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572965" y="1145349"/>
            <a:ext cx="1998092" cy="737836"/>
          </a:xfrm>
          <a:prstGeom prst="chevron">
            <a:avLst>
              <a:gd name="adj" fmla="val 40000"/>
            </a:avLst>
          </a:prstGeom>
          <a:solidFill>
            <a:srgbClr val="F3D200"/>
          </a:solidFill>
          <a:ln>
            <a:solidFill>
              <a:srgbClr val="F3D2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Diagnostic: Evaluation du potentiel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752820" y="1145346"/>
            <a:ext cx="1998092" cy="803261"/>
          </a:xfrm>
          <a:prstGeom prst="chevron">
            <a:avLst>
              <a:gd name="adj" fmla="val 40000"/>
            </a:avLst>
          </a:prstGeom>
          <a:solidFill>
            <a:srgbClr val="F3D200"/>
          </a:solidFill>
          <a:ln>
            <a:solidFill>
              <a:srgbClr val="F3D2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Dossier de Demande d’aide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 De </a:t>
            </a:r>
            <a:r>
              <a:rPr lang="fr-FR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Minimis</a:t>
            </a:r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» et/ou </a:t>
            </a:r>
            <a:r>
              <a:rPr lang="fr-FR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Regime</a:t>
            </a:r>
            <a:r>
              <a:rPr lang="fr-FR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RDI 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33133" y="1145349"/>
            <a:ext cx="3070254" cy="5519525"/>
            <a:chOff x="7289309" y="1598854"/>
            <a:chExt cx="3590493" cy="6085534"/>
          </a:xfrm>
        </p:grpSpPr>
        <p:sp>
          <p:nvSpPr>
            <p:cNvPr id="32" name="Content Placeholder 1"/>
            <p:cNvSpPr txBox="1">
              <a:spLocks/>
            </p:cNvSpPr>
            <p:nvPr/>
          </p:nvSpPr>
          <p:spPr>
            <a:xfrm>
              <a:off x="7289309" y="5774843"/>
              <a:ext cx="2824014" cy="1909545"/>
            </a:xfrm>
            <a:prstGeom prst="rect">
              <a:avLst/>
            </a:prstGeom>
          </p:spPr>
          <p:txBody>
            <a:bodyPr lIns="104306" tIns="52153" rIns="104306" bIns="52153"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  <a:cs typeface="ＭＳ Ｐゴシック" pitchFamily="-10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-107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fr-FR" sz="1400" b="1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Rôle du </a:t>
              </a:r>
              <a:r>
                <a:rPr lang="fr-FR" sz="1400" b="1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consultant </a:t>
              </a:r>
              <a:r>
                <a:rPr lang="fr-FR" sz="1400" b="1" kern="0" dirty="0">
                  <a:latin typeface="Arial Narrow" panose="020B0606020202030204" pitchFamily="34" charset="0"/>
                  <a:cs typeface="Arial" panose="020B0604020202020204" pitchFamily="34" charset="0"/>
                </a:rPr>
                <a:t>externe : </a:t>
              </a:r>
            </a:p>
            <a:p>
              <a:pPr>
                <a:buBlip>
                  <a:blip r:embed="rId3"/>
                </a:buBlip>
              </a:pPr>
              <a:r>
                <a:rPr lang="fr-FR" sz="1200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Supervision du projet</a:t>
              </a:r>
              <a:endParaRPr lang="fr-FR" sz="1200" kern="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buBlip>
                  <a:blip r:embed="rId3"/>
                </a:buBlip>
              </a:pPr>
              <a:r>
                <a:rPr lang="fr-FR" sz="1200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Choix des solutions</a:t>
              </a:r>
              <a:endParaRPr lang="fr-FR" sz="1200" kern="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buBlip>
                  <a:blip r:embed="rId3"/>
                </a:buBlip>
              </a:pPr>
              <a:r>
                <a:rPr lang="fr-FR" sz="1200" kern="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Training / Change management</a:t>
              </a:r>
              <a:endParaRPr lang="fr-FR" sz="1200" kern="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e 22"/>
            <p:cNvGrpSpPr/>
            <p:nvPr/>
          </p:nvGrpSpPr>
          <p:grpSpPr>
            <a:xfrm>
              <a:off x="8801305" y="2077224"/>
              <a:ext cx="2078497" cy="1776892"/>
              <a:chOff x="6079590" y="1810066"/>
              <a:chExt cx="3215169" cy="3225542"/>
            </a:xfrm>
          </p:grpSpPr>
          <p:pic>
            <p:nvPicPr>
              <p:cNvPr id="35" name="Picture 5" descr="http://www.groupe-com-unique.com/images/cibl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79590" y="1810066"/>
                <a:ext cx="3215169" cy="3225542"/>
              </a:xfrm>
              <a:prstGeom prst="rect">
                <a:avLst/>
              </a:prstGeom>
              <a:noFill/>
            </p:spPr>
          </p:pic>
          <p:grpSp>
            <p:nvGrpSpPr>
              <p:cNvPr id="36" name="Groupe 18"/>
              <p:cNvGrpSpPr/>
              <p:nvPr/>
            </p:nvGrpSpPr>
            <p:grpSpPr>
              <a:xfrm>
                <a:off x="6929454" y="2643182"/>
                <a:ext cx="1522910" cy="1522917"/>
                <a:chOff x="2203221" y="1526803"/>
                <a:chExt cx="1522910" cy="1522917"/>
              </a:xfrm>
            </p:grpSpPr>
            <p:sp>
              <p:nvSpPr>
                <p:cNvPr id="37" name="Ellipse 19"/>
                <p:cNvSpPr/>
                <p:nvPr/>
              </p:nvSpPr>
              <p:spPr>
                <a:xfrm>
                  <a:off x="2203221" y="1526803"/>
                  <a:ext cx="1522910" cy="1522917"/>
                </a:xfrm>
                <a:prstGeom prst="ellipse">
                  <a:avLst/>
                </a:prstGeom>
                <a:solidFill>
                  <a:srgbClr val="850127"/>
                </a:solidFill>
                <a:effectLst>
                  <a:outerShdw blurRad="558800" dist="20000" dir="5400000" rotWithShape="0">
                    <a:srgbClr val="850127">
                      <a:alpha val="86000"/>
                    </a:srgbClr>
                  </a:outerShdw>
                </a:effectLst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38" name="Ellipse 4"/>
                <p:cNvSpPr/>
                <p:nvPr/>
              </p:nvSpPr>
              <p:spPr>
                <a:xfrm>
                  <a:off x="2229131" y="1601456"/>
                  <a:ext cx="1447005" cy="129989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:r>
                    <a:rPr lang="fr-FR" sz="8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Développement </a:t>
                  </a:r>
                  <a:r>
                    <a:rPr lang="fr-FR" sz="800" b="1" dirty="0" smtClean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rentable et durable</a:t>
                  </a:r>
                  <a:endParaRPr lang="fr-FR" sz="800" b="1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Chevron 8"/>
            <p:cNvSpPr/>
            <p:nvPr/>
          </p:nvSpPr>
          <p:spPr>
            <a:xfrm>
              <a:off x="7924993" y="1598854"/>
              <a:ext cx="2336656" cy="885633"/>
            </a:xfrm>
            <a:prstGeom prst="chevron">
              <a:avLst>
                <a:gd name="adj" fmla="val 40000"/>
              </a:avLst>
            </a:prstGeom>
            <a:solidFill>
              <a:srgbClr val="F3D200"/>
            </a:solidFill>
            <a:ln>
              <a:solidFill>
                <a:srgbClr val="F3D2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Management du projet et du partenariat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59484" y="2053296"/>
            <a:ext cx="7074363" cy="504056"/>
          </a:xfrm>
          <a:prstGeom prst="rightArrow">
            <a:avLst/>
          </a:prstGeom>
          <a:solidFill>
            <a:srgbClr val="F3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Accompagnement de Luxinnovation en 4 étapes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8081" y="730899"/>
            <a:ext cx="8127839" cy="5175921"/>
            <a:chOff x="594172" y="1141904"/>
            <a:chExt cx="9505056" cy="5706695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5359687" y="1332359"/>
              <a:ext cx="1" cy="551624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94172" y="1404367"/>
              <a:ext cx="46913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407914" y="1404367"/>
              <a:ext cx="46913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74292" y="1172923"/>
              <a:ext cx="2617349" cy="305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Arial Narrow" panose="020B0606020202030204" pitchFamily="34" charset="0"/>
                </a:rPr>
                <a:t>Phase diagnostic </a:t>
              </a:r>
              <a:r>
                <a:rPr lang="fr-FR" sz="1200" b="1" dirty="0" smtClean="0">
                  <a:latin typeface="Arial Narrow" panose="020B0606020202030204" pitchFamily="34" charset="0"/>
                </a:rPr>
                <a:t>(3 à 6 semaines)</a:t>
              </a:r>
              <a:endParaRPr lang="fr-FR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77944" y="1141904"/>
              <a:ext cx="1966855" cy="305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Arial Narrow" panose="020B0606020202030204" pitchFamily="34" charset="0"/>
                </a:rPr>
                <a:t>Phase projet </a:t>
              </a:r>
              <a:r>
                <a:rPr lang="fr-FR" sz="1200" b="1" dirty="0" smtClean="0">
                  <a:latin typeface="Arial Narrow" panose="020B0606020202030204" pitchFamily="34" charset="0"/>
                </a:rPr>
                <a:t>(4 -12 </a:t>
              </a:r>
              <a:r>
                <a:rPr lang="fr-FR" sz="1200" b="1" dirty="0">
                  <a:latin typeface="Arial Narrow" panose="020B0606020202030204" pitchFamily="34" charset="0"/>
                </a:rPr>
                <a:t>mois)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1312" y="5589697"/>
            <a:ext cx="149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u="sng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</a:t>
            </a:r>
            <a:r>
              <a:rPr lang="fr-FR" b="1" u="sng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 NO GO</a:t>
            </a:r>
          </a:p>
          <a:p>
            <a:pPr algn="ctr"/>
            <a:endParaRPr lang="en-GB" sz="1200" dirty="0" err="1" smtClean="0">
              <a:solidFill>
                <a:schemeClr val="accent3"/>
              </a:solidFill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1343209" y="5116696"/>
            <a:ext cx="2863578" cy="1504504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Résultats du diagnostic: </a:t>
            </a:r>
          </a:p>
          <a:p>
            <a:pPr>
              <a:buBlip>
                <a:blip r:embed="rId3"/>
              </a:buBlip>
            </a:pPr>
            <a:r>
              <a:rPr lang="fr-FR" sz="1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Cahier des charges technique</a:t>
            </a:r>
            <a:endParaRPr lang="fr-FR" sz="1200" b="1" u="sng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Plus-Value Economique</a:t>
            </a:r>
          </a:p>
          <a:p>
            <a:pPr>
              <a:buBlip>
                <a:blip r:embed="rId3"/>
              </a:buBlip>
            </a:pPr>
            <a:r>
              <a:rPr lang="fr-FR" sz="1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Dossier de demande d’aide</a:t>
            </a:r>
            <a:endParaRPr lang="fr-FR" sz="1600" b="1" u="sng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323850" y="110224"/>
            <a:ext cx="8496300" cy="5762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24052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MISE EN OEUVRE </a:t>
            </a:r>
            <a:endParaRPr lang="en-GB" dirty="0"/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599120" y="2519217"/>
            <a:ext cx="4091111" cy="2737797"/>
          </a:xfrm>
          <a:prstGeom prst="rect">
            <a:avLst/>
          </a:prstGeom>
        </p:spPr>
        <p:txBody>
          <a:bodyPr lIns="104306" tIns="52153" rIns="104306" bIns="52153"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100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ACTIONS DANS LE CADRE DU DIAGNOSTIC </a:t>
            </a:r>
          </a:p>
          <a:p>
            <a:pPr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Analyse des processus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Comment l’entreprise produit?</a:t>
            </a:r>
          </a:p>
          <a:p>
            <a:pPr marL="342900" lvl="1" indent="-342900"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Nouvelles activités (offre produits vers offre services)</a:t>
            </a:r>
          </a:p>
          <a:p>
            <a:pPr marL="342900" lvl="1" indent="-342900">
              <a:buBlip>
                <a:blip r:embed="rId3"/>
              </a:buBlip>
            </a:pPr>
            <a:endParaRPr lang="fr-FR" sz="16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indent="-342900">
              <a:buBlip>
                <a:blip r:embed="rId3"/>
              </a:buBlip>
            </a:pPr>
            <a:r>
              <a:rPr lang="fr-LU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RAYON </a:t>
            </a:r>
            <a:r>
              <a:rPr lang="fr-LU" sz="1600" kern="0" dirty="0">
                <a:latin typeface="Arial Narrow" panose="020B0606020202030204" pitchFamily="34" charset="0"/>
                <a:cs typeface="Arial" panose="020B0604020202020204" pitchFamily="34" charset="0"/>
              </a:rPr>
              <a:t>D’ACTION DU PROGRAMME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600" kern="0" dirty="0">
                <a:latin typeface="Arial Narrow" panose="020B0606020202030204" pitchFamily="34" charset="0"/>
                <a:cs typeface="Arial" panose="020B0604020202020204" pitchFamily="34" charset="0"/>
              </a:rPr>
              <a:t>7 domaines dans lesquels l’utilisation des ICT est </a:t>
            </a:r>
            <a:r>
              <a:rPr lang="fr-LU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évaluée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Identification du domaine d’action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Evaluation de la </a:t>
            </a:r>
            <a:r>
              <a:rPr lang="fr-LU" sz="1600" kern="0" dirty="0">
                <a:latin typeface="Arial Narrow" panose="020B0606020202030204" pitchFamily="34" charset="0"/>
                <a:cs typeface="Arial" panose="020B0604020202020204" pitchFamily="34" charset="0"/>
              </a:rPr>
              <a:t>plus-value business attendue </a:t>
            </a:r>
            <a:endParaRPr lang="fr-LU" sz="1600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Analyse de Sécurité</a:t>
            </a:r>
            <a:endParaRPr lang="fr-FR" sz="16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5480495" y="3165073"/>
            <a:ext cx="4091111" cy="1765314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100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TYPE DE PROJETS</a:t>
            </a:r>
          </a:p>
          <a:p>
            <a:pPr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Projet d’innovation organisationnelle et de services</a:t>
            </a:r>
          </a:p>
          <a:p>
            <a:pPr>
              <a:buBlip>
                <a:blip r:embed="rId3"/>
              </a:buBlip>
            </a:pPr>
            <a:r>
              <a:rPr lang="fr-FR" sz="16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Projet d’investissement</a:t>
            </a:r>
          </a:p>
          <a:p>
            <a:pPr marL="342900" lvl="1" indent="-342900">
              <a:buBlip>
                <a:blip r:embed="rId3"/>
              </a:buBlip>
            </a:pPr>
            <a:endParaRPr lang="fr-FR" sz="16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52591" y="63414"/>
            <a:ext cx="985404" cy="767166"/>
            <a:chOff x="308049" y="3875328"/>
            <a:chExt cx="747574" cy="535266"/>
          </a:xfrm>
        </p:grpSpPr>
        <p:sp>
          <p:nvSpPr>
            <p:cNvPr id="29" name="Rectangle 28"/>
            <p:cNvSpPr/>
            <p:nvPr/>
          </p:nvSpPr>
          <p:spPr>
            <a:xfrm>
              <a:off x="308049" y="3875328"/>
              <a:ext cx="747574" cy="535266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308049" y="3875328"/>
              <a:ext cx="747574" cy="535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242" tIns="0" rIns="0" bIns="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b="0" kern="1200" dirty="0">
                <a:latin typeface="+mj-lt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260519" y="3650559"/>
            <a:ext cx="1046345" cy="55944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461590" y="2814415"/>
            <a:ext cx="4344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5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GB" sz="11500" dirty="0" err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08258036"/>
              </p:ext>
            </p:extLst>
          </p:nvPr>
        </p:nvGraphicFramePr>
        <p:xfrm>
          <a:off x="-257729" y="2305324"/>
          <a:ext cx="4477010" cy="4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644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3" grpId="0"/>
      <p:bldGraphic spid="4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6"/>
          <p:cNvSpPr txBox="1">
            <a:spLocks/>
          </p:cNvSpPr>
          <p:nvPr/>
        </p:nvSpPr>
        <p:spPr>
          <a:xfrm>
            <a:off x="790983" y="615677"/>
            <a:ext cx="3039088" cy="2569494"/>
          </a:xfrm>
          <a:prstGeom prst="rect">
            <a:avLst/>
          </a:prstGeom>
        </p:spPr>
        <p:txBody>
          <a:bodyPr lIns="0" tIns="0" rIns="0" bIns="0"/>
          <a:lstStyle>
            <a:lvl1pPr marL="17621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lang="en-US" sz="18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lang="en-US" sz="18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 smtClean="0">
                <a:solidFill>
                  <a:schemeClr val="tx2"/>
                </a:solidFill>
                <a:latin typeface="Arial Rounded MT Bold"/>
              </a:rPr>
              <a:t>Jean-Michel LUDWIG</a:t>
            </a:r>
            <a:endParaRPr lang="en-GB" sz="1300" dirty="0">
              <a:solidFill>
                <a:schemeClr val="tx2"/>
              </a:solidFill>
              <a:latin typeface="Arial Rounded MT Bold"/>
            </a:endParaRPr>
          </a:p>
          <a:p>
            <a:pPr marL="0" indent="0">
              <a:spcAft>
                <a:spcPts val="999"/>
              </a:spcAft>
              <a:buNone/>
            </a:pPr>
            <a:r>
              <a:rPr lang="en-US" sz="1200" i="1" dirty="0" smtClean="0">
                <a:solidFill>
                  <a:schemeClr val="accent2"/>
                </a:solidFill>
              </a:rPr>
              <a:t>Head </a:t>
            </a:r>
            <a:r>
              <a:rPr lang="en-US" sz="1200" i="1" dirty="0">
                <a:solidFill>
                  <a:schemeClr val="accent2"/>
                </a:solidFill>
              </a:rPr>
              <a:t>of Department Start-up Creation &amp; SME Performance</a:t>
            </a:r>
            <a:endParaRPr lang="en-GB" sz="1200" i="1" dirty="0">
              <a:solidFill>
                <a:schemeClr val="accent2"/>
              </a:solidFill>
            </a:endParaRPr>
          </a:p>
          <a:p>
            <a:pPr marL="0" indent="0" defTabSz="761604">
              <a:spcAft>
                <a:spcPts val="500"/>
              </a:spcAft>
              <a:buNone/>
              <a:defRPr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LUXINNOVATION GIE </a:t>
            </a:r>
            <a:r>
              <a:rPr lang="en-GB" sz="1000" b="1" dirty="0">
                <a:solidFill>
                  <a:schemeClr val="tx1"/>
                </a:solidFill>
                <a:latin typeface="Arial"/>
              </a:rPr>
              <a:t/>
            </a:r>
            <a:br>
              <a:rPr lang="en-GB" sz="1000" b="1" dirty="0">
                <a:solidFill>
                  <a:schemeClr val="tx1"/>
                </a:solidFill>
                <a:latin typeface="Arial"/>
              </a:rPr>
            </a:br>
            <a:r>
              <a:rPr lang="en-GB" sz="1000" dirty="0" smtClean="0">
                <a:solidFill>
                  <a:schemeClr val="accent2"/>
                </a:solidFill>
                <a:latin typeface="Arial"/>
              </a:rPr>
              <a:t>5, Avenue des </a:t>
            </a:r>
            <a:r>
              <a:rPr lang="en-GB" sz="1000" dirty="0" err="1" smtClean="0">
                <a:solidFill>
                  <a:schemeClr val="accent2"/>
                </a:solidFill>
                <a:latin typeface="Arial"/>
              </a:rPr>
              <a:t>Hauts-Fourneaux</a:t>
            </a:r>
            <a:r>
              <a:rPr lang="en-GB" sz="1000" dirty="0">
                <a:solidFill>
                  <a:schemeClr val="accent2"/>
                </a:solidFill>
                <a:latin typeface="Arial"/>
              </a:rPr>
              <a:t/>
            </a:r>
            <a:br>
              <a:rPr lang="en-GB" sz="1000" dirty="0">
                <a:solidFill>
                  <a:schemeClr val="accent2"/>
                </a:solidFill>
                <a:latin typeface="Arial"/>
              </a:rPr>
            </a:br>
            <a:r>
              <a:rPr lang="en-GB" sz="1000" dirty="0" smtClean="0">
                <a:solidFill>
                  <a:schemeClr val="accent2"/>
                </a:solidFill>
                <a:latin typeface="Arial"/>
              </a:rPr>
              <a:t>L-4362 </a:t>
            </a:r>
            <a:r>
              <a:rPr lang="en-GB" sz="1000" dirty="0" err="1" smtClean="0">
                <a:solidFill>
                  <a:schemeClr val="accent2"/>
                </a:solidFill>
                <a:latin typeface="Arial"/>
              </a:rPr>
              <a:t>Esch</a:t>
            </a:r>
            <a:r>
              <a:rPr lang="en-GB" sz="1000" dirty="0" smtClean="0">
                <a:solidFill>
                  <a:schemeClr val="accent2"/>
                </a:solidFill>
                <a:latin typeface="Arial"/>
              </a:rPr>
              <a:t>-Sur-</a:t>
            </a:r>
            <a:r>
              <a:rPr lang="en-GB" sz="1000" dirty="0" err="1" smtClean="0">
                <a:solidFill>
                  <a:schemeClr val="accent2"/>
                </a:solidFill>
                <a:latin typeface="Arial"/>
              </a:rPr>
              <a:t>Alzette</a:t>
            </a:r>
            <a:endParaRPr lang="en-GB" sz="1000" dirty="0">
              <a:solidFill>
                <a:schemeClr val="accent2"/>
              </a:solidFill>
              <a:latin typeface="Arial"/>
            </a:endParaRPr>
          </a:p>
          <a:p>
            <a:pPr marL="0" indent="0">
              <a:buNone/>
            </a:pPr>
            <a:r>
              <a:rPr lang="en-GB" sz="1000" dirty="0">
                <a:solidFill>
                  <a:schemeClr val="accent2"/>
                </a:solidFill>
                <a:latin typeface="Arial"/>
              </a:rPr>
              <a:t>T (+352) 43 62 63 </a:t>
            </a:r>
            <a:r>
              <a:rPr lang="en-GB" sz="1000" dirty="0">
                <a:solidFill>
                  <a:schemeClr val="accent2"/>
                </a:solidFill>
              </a:rPr>
              <a:t>- </a:t>
            </a:r>
            <a:r>
              <a:rPr lang="en-GB" sz="1000" dirty="0" smtClean="0">
                <a:solidFill>
                  <a:schemeClr val="accent2"/>
                </a:solidFill>
              </a:rPr>
              <a:t>873</a:t>
            </a:r>
            <a:endParaRPr lang="en-GB" sz="1000" dirty="0">
              <a:solidFill>
                <a:schemeClr val="accent2"/>
              </a:solidFill>
              <a:latin typeface="Arial"/>
            </a:endParaRPr>
          </a:p>
          <a:p>
            <a:pPr marL="0" indent="0">
              <a:buNone/>
            </a:pPr>
            <a:r>
              <a:rPr lang="en-GB" sz="1000" dirty="0">
                <a:solidFill>
                  <a:schemeClr val="accent2"/>
                </a:solidFill>
                <a:latin typeface="Arial"/>
              </a:rPr>
              <a:t>M (+352) </a:t>
            </a:r>
            <a:r>
              <a:rPr lang="fr-CH" sz="1000" dirty="0">
                <a:solidFill>
                  <a:schemeClr val="accent2"/>
                </a:solidFill>
                <a:latin typeface="Arial"/>
              </a:rPr>
              <a:t>621 </a:t>
            </a:r>
            <a:r>
              <a:rPr lang="fr-CH" sz="1000" dirty="0" smtClean="0">
                <a:solidFill>
                  <a:schemeClr val="accent2"/>
                </a:solidFill>
                <a:latin typeface="Arial"/>
              </a:rPr>
              <a:t>138 170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1000" dirty="0">
                <a:solidFill>
                  <a:srgbClr val="000000"/>
                </a:solidFill>
                <a:latin typeface="Arial"/>
              </a:rPr>
            </a:br>
            <a:r>
              <a:rPr lang="en-GB" sz="1000" dirty="0" smtClean="0">
                <a:solidFill>
                  <a:schemeClr val="tx2"/>
                </a:solidFill>
                <a:latin typeface="Arial"/>
                <a:hlinkClick r:id="rId2"/>
              </a:rPr>
              <a:t>jean-michel.ludwig@luxinnovation.lu</a:t>
            </a:r>
            <a:endParaRPr lang="en-GB" sz="1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90982" y="4086818"/>
            <a:ext cx="592414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300" dirty="0" smtClean="0">
                <a:solidFill>
                  <a:srgbClr val="FFFFFF"/>
                </a:solidFill>
                <a:latin typeface="Arial Rounded MT Bold"/>
                <a:ea typeface="+mj-ea"/>
                <a:cs typeface="+mj-cs"/>
              </a:rPr>
              <a:t>Merci pour </a:t>
            </a:r>
            <a:r>
              <a:rPr lang="en-US" sz="3300" dirty="0" err="1" smtClean="0">
                <a:solidFill>
                  <a:srgbClr val="FFFFFF"/>
                </a:solidFill>
                <a:latin typeface="Arial Rounded MT Bold"/>
                <a:ea typeface="+mj-ea"/>
                <a:cs typeface="+mj-cs"/>
              </a:rPr>
              <a:t>votre</a:t>
            </a:r>
            <a:r>
              <a:rPr lang="en-US" sz="3300" dirty="0" smtClean="0">
                <a:solidFill>
                  <a:srgbClr val="FFFFFF"/>
                </a:solidFill>
                <a:latin typeface="Arial Rounded MT Bold"/>
                <a:ea typeface="+mj-ea"/>
                <a:cs typeface="+mj-cs"/>
              </a:rPr>
              <a:t> attention</a:t>
            </a:r>
            <a:endParaRPr lang="en-GB" dirty="0"/>
          </a:p>
        </p:txBody>
      </p:sp>
      <p:pic>
        <p:nvPicPr>
          <p:cNvPr id="6" name="Picture 2" descr="O:\doc_for_all\LOGOS_PLANS\FEDER\logo_feder_en-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51" y="3185171"/>
            <a:ext cx="1395799" cy="4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66948"/>
              </p:ext>
            </p:extLst>
          </p:nvPr>
        </p:nvGraphicFramePr>
        <p:xfrm>
          <a:off x="323892" y="1091958"/>
          <a:ext cx="8339985" cy="4644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198"/>
                <a:gridCol w="7656787"/>
              </a:tblGrid>
              <a:tr h="744255">
                <a:tc>
                  <a:txBody>
                    <a:bodyPr/>
                    <a:lstStyle/>
                    <a:p>
                      <a:pPr algn="ctr"/>
                      <a:r>
                        <a:rPr lang="en-GB" sz="3100" dirty="0" smtClean="0">
                          <a:solidFill>
                            <a:schemeClr val="bg2"/>
                          </a:solidFill>
                          <a:latin typeface="+mj-lt"/>
                        </a:rPr>
                        <a:t>1</a:t>
                      </a:r>
                      <a:endParaRPr lang="en-GB" sz="31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 smtClean="0"/>
                    </a:p>
                    <a:p>
                      <a:r>
                        <a:rPr lang="en-GB" sz="2400" b="1" dirty="0" smtClean="0"/>
                        <a:t>Luxinnovation: au service</a:t>
                      </a:r>
                      <a:r>
                        <a:rPr lang="en-GB" sz="2400" b="1" baseline="0" dirty="0" smtClean="0"/>
                        <a:t> des PME</a:t>
                      </a:r>
                    </a:p>
                    <a:p>
                      <a:pPr marL="512026" lvl="1" indent="0">
                        <a:buFont typeface="Arial" panose="020B0604020202020204" pitchFamily="34" charset="0"/>
                        <a:buNone/>
                      </a:pPr>
                      <a:r>
                        <a:rPr lang="de-CH" sz="18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Notre stratégie d’accompagnement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PME artisanales au Luxembourg</a:t>
                      </a:r>
                      <a:endParaRPr lang="en-GB" sz="18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55">
                <a:tc>
                  <a:txBody>
                    <a:bodyPr/>
                    <a:lstStyle/>
                    <a:p>
                      <a:pPr algn="ctr"/>
                      <a:r>
                        <a:rPr lang="de-CH" sz="3100" dirty="0" smtClean="0">
                          <a:solidFill>
                            <a:schemeClr val="bg2"/>
                          </a:solidFill>
                          <a:latin typeface="+mj-lt"/>
                        </a:rPr>
                        <a:t>2</a:t>
                      </a:r>
                      <a:endParaRPr lang="en-GB" sz="31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baseline="0" dirty="0" smtClean="0"/>
                    </a:p>
                    <a:p>
                      <a:r>
                        <a:rPr lang="de-CH" sz="2400" b="1" baseline="0" dirty="0" smtClean="0"/>
                        <a:t>Les TIC dans les PME luxembourgeoises</a:t>
                      </a:r>
                      <a:endParaRPr lang="en-GB" sz="2400" b="1" baseline="0" dirty="0" smtClean="0"/>
                    </a:p>
                    <a:p>
                      <a:pPr marL="512026" lvl="1" indent="0">
                        <a:buFont typeface="Arial" panose="020B0604020202020204" pitchFamily="34" charset="0"/>
                        <a:buNone/>
                      </a:pPr>
                      <a:r>
                        <a:rPr lang="de-CH" sz="18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Résultats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d’une enquête préliminaire à la mise en place d’un programme d’accompagnement à la digitalisation des PME</a:t>
                      </a:r>
                      <a:endParaRPr lang="en-GB" sz="18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55">
                <a:tc>
                  <a:txBody>
                    <a:bodyPr/>
                    <a:lstStyle/>
                    <a:p>
                      <a:pPr algn="ctr"/>
                      <a:r>
                        <a:rPr lang="en-GB" sz="3100" dirty="0" smtClean="0">
                          <a:solidFill>
                            <a:schemeClr val="bg2"/>
                          </a:solidFill>
                          <a:latin typeface="+mj-lt"/>
                        </a:rPr>
                        <a:t>3</a:t>
                      </a:r>
                      <a:endParaRPr lang="en-GB" sz="31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24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024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Digital et Fit for Circularity</a:t>
                      </a:r>
                      <a:endParaRPr lang="en-GB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2026" lvl="1" indent="0">
                        <a:buFont typeface="Arial" panose="020B0604020202020204" pitchFamily="34" charset="0"/>
                        <a:buNone/>
                      </a:pPr>
                      <a:r>
                        <a:rPr lang="de-CH" sz="18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programmes pilotes pour soutenir les PME qui investiront dans des projets de digitalisation ou de 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développement 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durable</a:t>
                      </a:r>
                      <a:endParaRPr lang="en-GB" sz="2000" dirty="0"/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9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382230"/>
              </p:ext>
            </p:extLst>
          </p:nvPr>
        </p:nvGraphicFramePr>
        <p:xfrm>
          <a:off x="402007" y="2488496"/>
          <a:ext cx="8339985" cy="1548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198"/>
                <a:gridCol w="7656787"/>
              </a:tblGrid>
              <a:tr h="744255">
                <a:tc>
                  <a:txBody>
                    <a:bodyPr/>
                    <a:lstStyle/>
                    <a:p>
                      <a:pPr algn="ctr"/>
                      <a:r>
                        <a:rPr lang="en-GB" sz="3100" dirty="0" smtClean="0">
                          <a:solidFill>
                            <a:schemeClr val="bg2"/>
                          </a:solidFill>
                          <a:latin typeface="+mj-lt"/>
                        </a:rPr>
                        <a:t>1</a:t>
                      </a:r>
                      <a:endParaRPr lang="en-GB" sz="31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 smtClean="0"/>
                    </a:p>
                    <a:p>
                      <a:r>
                        <a:rPr lang="en-GB" sz="2400" b="1" dirty="0" smtClean="0"/>
                        <a:t>Luxinnovation: au service</a:t>
                      </a:r>
                      <a:r>
                        <a:rPr lang="en-GB" sz="2400" b="1" baseline="0" dirty="0" smtClean="0"/>
                        <a:t> des PME</a:t>
                      </a:r>
                    </a:p>
                    <a:p>
                      <a:pPr marL="512026" lvl="1" indent="0">
                        <a:buFont typeface="Arial" panose="020B0604020202020204" pitchFamily="34" charset="0"/>
                        <a:buNone/>
                      </a:pPr>
                      <a:r>
                        <a:rPr lang="de-CH" sz="18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Notre stratégie d’accompagnement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PME artisanales au Luxembourg</a:t>
                      </a:r>
                      <a:endParaRPr lang="en-GB" sz="18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Luxinnovation: Qui sommes nous?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99634" y="6130515"/>
            <a:ext cx="2267272" cy="365125"/>
          </a:xfrm>
        </p:spPr>
        <p:txBody>
          <a:bodyPr/>
          <a:lstStyle/>
          <a:p>
            <a:fld id="{5FE67F30-6D2D-49C2-B7B9-F1886C3145BD}" type="slidenum">
              <a:rPr lang="en-GB" smtClean="0"/>
              <a:t>4</a:t>
            </a:fld>
            <a:endParaRPr lang="en-GB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62" y="835658"/>
            <a:ext cx="3745052" cy="216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3058968"/>
            <a:ext cx="4422235" cy="2084783"/>
          </a:xfrm>
          <a:prstGeom prst="rect">
            <a:avLst/>
          </a:prstGeom>
        </p:spPr>
        <p:txBody>
          <a:bodyPr vert="horz" lIns="87272" tIns="43637" rIns="87272" bIns="43637" rtlCol="0">
            <a:normAutofit fontScale="62500" lnSpcReduction="20000"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78"/>
              </a:spcAft>
              <a:buNone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la </a:t>
            </a:r>
            <a:r>
              <a:rPr lang="en-US" sz="2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compétitivité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2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uxembourgeoises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2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l’innovation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4219" lvl="1" indent="-552404">
              <a:spcAft>
                <a:spcPts val="1578"/>
              </a:spcAft>
              <a:buBlip>
                <a:blip r:embed="rId3"/>
              </a:buBlip>
            </a:pP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PME)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4219" lvl="1" indent="-552404">
              <a:spcAft>
                <a:spcPts val="1578"/>
              </a:spcAft>
              <a:buBlip>
                <a:blip r:embed="rId3"/>
              </a:buBlip>
            </a:pP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Créateurs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Start-ups 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innovantes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4219" lvl="1" indent="-552404">
              <a:spcAft>
                <a:spcPts val="1578"/>
              </a:spcAft>
              <a:buBlip>
                <a:blip r:embed="rId3"/>
              </a:buBlip>
            </a:pP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recherche publics (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Recherche et 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Luxembourg)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519" y="1023846"/>
            <a:ext cx="4308764" cy="1907605"/>
          </a:xfrm>
          <a:prstGeom prst="rect">
            <a:avLst/>
          </a:prstGeom>
        </p:spPr>
        <p:txBody>
          <a:bodyPr vert="horz" lIns="87272" tIns="43637" rIns="87272" bIns="43637" rtlCol="0">
            <a:normAutofit fontScale="85000" lnSpcReduction="20000"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spcAft>
                <a:spcPts val="1578"/>
              </a:spcAft>
              <a:buNone/>
            </a:pP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Identité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4219" lvl="1" indent="-552404">
              <a:spcAft>
                <a:spcPts val="1578"/>
              </a:spcAft>
              <a:buBlip>
                <a:blip r:embed="rId3"/>
              </a:buBlip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Promotion de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l’Innovation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la Recherche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4219" lvl="1" indent="-552404">
              <a:spcAft>
                <a:spcPts val="1578"/>
              </a:spcAft>
              <a:buBlip>
                <a:blip r:embed="rId3"/>
              </a:buBlip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Créée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1984 par le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Gouvernement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4219" lvl="1" indent="-552404">
              <a:spcAft>
                <a:spcPts val="1578"/>
              </a:spcAft>
              <a:buBlip>
                <a:blip r:embed="rId3"/>
              </a:buBlip>
            </a:pPr>
            <a:r>
              <a:rPr lang="de-CH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 géré par un PPP</a:t>
            </a:r>
            <a:endParaRPr lang="fr-CH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6065" y="5266663"/>
            <a:ext cx="3263450" cy="781622"/>
            <a:chOff x="1098228" y="5005888"/>
            <a:chExt cx="3816424" cy="8617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228" y="5076775"/>
              <a:ext cx="720000" cy="72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90316" y="5005888"/>
              <a:ext cx="30243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500" dirty="0" smtClean="0">
                  <a:solidFill>
                    <a:srgbClr val="F3D200"/>
                  </a:solidFill>
                  <a:latin typeface="Arial Rounded MT Bold" panose="020F0704030504030204" pitchFamily="34" charset="0"/>
                </a:rPr>
                <a:t>49 </a:t>
              </a:r>
              <a:r>
                <a:rPr lang="fr-CH" sz="1600" dirty="0" smtClean="0">
                  <a:solidFill>
                    <a:srgbClr val="F3D200"/>
                  </a:solidFill>
                  <a:latin typeface="Arial Rounded MT Bold" panose="020F0704030504030204" pitchFamily="34" charset="0"/>
                </a:rPr>
                <a:t>employés</a:t>
              </a:r>
              <a:endParaRPr lang="fr-CH" sz="2500" dirty="0">
                <a:solidFill>
                  <a:srgbClr val="F3D200"/>
                </a:solidFill>
                <a:latin typeface="Arial Rounded MT Bold" panose="020F0704030504030204" pitchFamily="34" charset="0"/>
              </a:endParaRPr>
            </a:p>
            <a:p>
              <a:r>
                <a:rPr 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23 Femmes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fr-CH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26 Hommes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96505" y="5190544"/>
            <a:ext cx="3898171" cy="846386"/>
            <a:chOff x="5485448" y="5039343"/>
            <a:chExt cx="4558694" cy="9331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448" y="5148703"/>
              <a:ext cx="722195" cy="72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82803" y="5039343"/>
              <a:ext cx="3761339" cy="93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500" dirty="0" smtClean="0">
                  <a:solidFill>
                    <a:srgbClr val="F3D200"/>
                  </a:solidFill>
                  <a:latin typeface="Arial Rounded MT Bold" panose="020F0704030504030204" pitchFamily="34" charset="0"/>
                </a:rPr>
                <a:t>9</a:t>
              </a:r>
              <a:r>
                <a:rPr lang="fr-CH" sz="2500" dirty="0">
                  <a:solidFill>
                    <a:srgbClr val="F3D200"/>
                  </a:solidFill>
                  <a:latin typeface="Arial Rounded MT Bold" panose="020F0704030504030204" pitchFamily="34" charset="0"/>
                </a:rPr>
                <a:t/>
              </a:r>
              <a:br>
                <a:rPr lang="fr-CH" sz="2500" dirty="0">
                  <a:solidFill>
                    <a:srgbClr val="F3D200"/>
                  </a:solidFill>
                  <a:latin typeface="Arial Rounded MT Bold" panose="020F0704030504030204" pitchFamily="34" charset="0"/>
                </a:rPr>
              </a:br>
              <a:r>
                <a:rPr lang="fr-CH" sz="1400" dirty="0" smtClean="0">
                  <a:solidFill>
                    <a:srgbClr val="F3D200"/>
                  </a:solidFill>
                  <a:latin typeface="Arial Rounded MT Bold" panose="020F0704030504030204" pitchFamily="34" charset="0"/>
                </a:rPr>
                <a:t>NATIONALITES</a:t>
              </a:r>
            </a:p>
            <a:p>
              <a:r>
                <a:rPr 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REPRESENTEES DANS L’EQUIPE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549" y="3095733"/>
            <a:ext cx="3815451" cy="33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Luxinnovation: Notre offre aux PME</a:t>
            </a:r>
            <a:endParaRPr lang="fr-CH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977" y="973483"/>
            <a:ext cx="3451040" cy="2333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495" y="3881289"/>
            <a:ext cx="4688377" cy="262602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07819" y="1346162"/>
            <a:ext cx="5387224" cy="26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des </a:t>
            </a:r>
            <a:r>
              <a:rPr lang="de-CH" sz="1800" kern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esoins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Etat des lieux et perspectives de développement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du / des leviers d’amélioration de la performance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Accompagnement </a:t>
            </a: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 et financier dans la mise en oeuvre de programmes et projets</a:t>
            </a:r>
            <a:endParaRPr lang="fr-FR" sz="1400" kern="0" dirty="0">
              <a:latin typeface="Arial Narrow" panose="020B0606020202030204" pitchFamily="34" charset="0"/>
            </a:endParaRPr>
          </a:p>
          <a:p>
            <a:pPr marL="285700" indent="-2857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marL="285700" indent="-2857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marL="342839" indent="-342839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07818" y="4018132"/>
            <a:ext cx="5719156" cy="26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et </a:t>
            </a: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mgt </a:t>
            </a: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 l’Innovation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produits / services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Transfert de technologies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Propriété intellectuelle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développement (BMC)</a:t>
            </a:r>
          </a:p>
          <a:p>
            <a:pPr marL="342839" indent="-342839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1400" kern="0" dirty="0">
              <a:latin typeface="Arial Narrow" panose="020B0606020202030204" pitchFamily="34" charset="0"/>
            </a:endParaRPr>
          </a:p>
          <a:p>
            <a:pPr marL="285700" indent="-2857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marL="285700" indent="-2857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marL="342839" indent="-342839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709" y="980902"/>
            <a:ext cx="1695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GB" sz="1600" b="1" u="sng" dirty="0" err="1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6334" y="3679578"/>
            <a:ext cx="1695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EXPERTISE</a:t>
            </a:r>
            <a:endParaRPr lang="en-GB" sz="1600" b="1" u="sng" dirty="0" err="1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746860"/>
              </p:ext>
            </p:extLst>
          </p:nvPr>
        </p:nvGraphicFramePr>
        <p:xfrm>
          <a:off x="323892" y="2488496"/>
          <a:ext cx="8339985" cy="1548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198"/>
                <a:gridCol w="7656787"/>
              </a:tblGrid>
              <a:tr h="744255">
                <a:tc>
                  <a:txBody>
                    <a:bodyPr/>
                    <a:lstStyle/>
                    <a:p>
                      <a:pPr algn="ctr"/>
                      <a:r>
                        <a:rPr lang="de-CH" sz="3100" dirty="0" smtClean="0">
                          <a:solidFill>
                            <a:schemeClr val="bg2"/>
                          </a:solidFill>
                          <a:latin typeface="+mj-lt"/>
                        </a:rPr>
                        <a:t>2</a:t>
                      </a:r>
                      <a:endParaRPr lang="en-GB" sz="31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baseline="0" dirty="0" smtClean="0"/>
                    </a:p>
                    <a:p>
                      <a:r>
                        <a:rPr lang="de-CH" sz="2400" b="1" baseline="0" dirty="0" smtClean="0"/>
                        <a:t>Les TIC dans les PME luxembourgeoises</a:t>
                      </a:r>
                      <a:endParaRPr lang="en-GB" sz="2400" b="1" baseline="0" dirty="0" smtClean="0"/>
                    </a:p>
                    <a:p>
                      <a:pPr marL="512026" lvl="1" indent="0">
                        <a:buFont typeface="Arial" panose="020B0604020202020204" pitchFamily="34" charset="0"/>
                        <a:buNone/>
                      </a:pPr>
                      <a:r>
                        <a:rPr lang="de-CH" sz="18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Résultats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d’une enquête préliminaire à la mise en place d’un programme d’accompagnement à la digitalisation des PME</a:t>
                      </a:r>
                      <a:endParaRPr lang="en-GB" sz="18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rmAutofit fontScale="90000"/>
          </a:bodyPr>
          <a:lstStyle>
            <a:lvl1pPr algn="l" defTabSz="1024052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Les TIC: l’innovation par les technologies de l’information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7" y="1193186"/>
            <a:ext cx="1470829" cy="994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966" y="1020607"/>
            <a:ext cx="2341959" cy="13117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05552" y="1388225"/>
            <a:ext cx="531492" cy="4488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560965" y="939336"/>
            <a:ext cx="812419" cy="13217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" y="950258"/>
            <a:ext cx="4603542" cy="131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spcBef>
                <a:spcPts val="600"/>
              </a:spcBef>
              <a:buClr>
                <a:srgbClr val="F3D200"/>
              </a:buClr>
              <a:buSzPct val="100000"/>
              <a:defRPr/>
            </a:pPr>
            <a:r>
              <a:rPr lang="de-CH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Etat des lieux et analyse des Besoins du marché</a:t>
            </a:r>
          </a:p>
          <a:p>
            <a:pPr algn="just" eaLnBrk="0" hangingPunct="0">
              <a:spcBef>
                <a:spcPts val="600"/>
              </a:spcBef>
              <a:buClr>
                <a:srgbClr val="F3D200"/>
              </a:buClr>
              <a:buSzPct val="100000"/>
              <a:defRPr/>
            </a:pPr>
            <a:endParaRPr lang="de-CH" sz="11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39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 réalisée auprès de </a:t>
            </a:r>
            <a:r>
              <a:rPr lang="de-CH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165 entreprises</a:t>
            </a:r>
          </a:p>
          <a:p>
            <a:pPr marL="342839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Juillet 2015</a:t>
            </a:r>
          </a:p>
          <a:p>
            <a:pPr marL="342839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de-CH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PME </a:t>
            </a:r>
            <a:r>
              <a:rPr lang="de-CH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principalement </a:t>
            </a:r>
            <a:r>
              <a:rPr lang="de-CH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artisanales</a:t>
            </a:r>
          </a:p>
          <a:p>
            <a:pPr marL="342839" indent="-342839" algn="just" eaLnBrk="0" hangingPunct="0">
              <a:spcBef>
                <a:spcPts val="600"/>
              </a:spcBef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endParaRPr lang="fr-FR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00" indent="-2857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marL="342839" indent="-342839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00" kern="0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332372"/>
            <a:ext cx="5552902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72"/>
              </a:spcAft>
            </a:pPr>
            <a:r>
              <a:rPr lang="fr-L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des PME </a:t>
            </a:r>
            <a:r>
              <a:rPr lang="fr-L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luxembourgeoises </a:t>
            </a:r>
            <a:r>
              <a:rPr lang="fr-L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matière d’ICT: </a:t>
            </a:r>
          </a:p>
          <a:p>
            <a:pPr marL="342839" lvl="1" indent="-342839" algn="just" eaLnBrk="0" hangingPunct="0">
              <a:spcBef>
                <a:spcPts val="600"/>
              </a:spcBef>
              <a:spcAft>
                <a:spcPts val="672"/>
              </a:spcAft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Motivations: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LU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amélioration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L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fonctionnement organisationnel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(62</a:t>
            </a: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réduction </a:t>
            </a:r>
            <a:r>
              <a:rPr lang="fr-L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des coûts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(58</a:t>
            </a: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faciliter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la prise de décision (51</a:t>
            </a: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améliorer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L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communication interne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 (51%) et avec les clients (48</a:t>
            </a: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améliorer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les services offerts (46%)</a:t>
            </a:r>
          </a:p>
          <a:p>
            <a:pPr marL="342839" lvl="1" indent="-342839" algn="just" eaLnBrk="0" hangingPunct="0">
              <a:spcBef>
                <a:spcPts val="600"/>
              </a:spcBef>
              <a:spcAft>
                <a:spcPts val="672"/>
              </a:spcAft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Réticences: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LU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manque de </a:t>
            </a:r>
            <a:r>
              <a:rPr lang="fr-L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temps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(51%), 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manque d’</a:t>
            </a:r>
            <a:r>
              <a:rPr lang="fr-L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 (32%) 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risque d’interruption de service (28%), 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solutions inadaptées (24%) </a:t>
            </a: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dépendance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par rapport à un fournisseur (22%)</a:t>
            </a:r>
            <a:endParaRPr lang="fr-LU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865" lvl="2" indent="-342839" algn="just" eaLnBrk="0" hangingPunct="0">
              <a:buClr>
                <a:srgbClr val="F3D200"/>
              </a:buClr>
              <a:buSzPct val="100000"/>
              <a:buBlip>
                <a:blip r:embed="rId5"/>
              </a:buBlip>
              <a:defRPr/>
            </a:pP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risques </a:t>
            </a:r>
            <a:r>
              <a:rPr lang="fr-LU" sz="1400" kern="0" dirty="0">
                <a:latin typeface="Arial" panose="020B0604020202020204" pitchFamily="34" charset="0"/>
                <a:cs typeface="Arial" panose="020B0604020202020204" pitchFamily="34" charset="0"/>
              </a:rPr>
              <a:t>liés à la sécurité (19</a:t>
            </a:r>
            <a:r>
              <a:rPr lang="fr-L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fr-L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04001608"/>
              </p:ext>
            </p:extLst>
          </p:nvPr>
        </p:nvGraphicFramePr>
        <p:xfrm>
          <a:off x="5319424" y="2445028"/>
          <a:ext cx="3725545" cy="410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691745" y="3176004"/>
            <a:ext cx="249382" cy="20859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079374" y="3682538"/>
            <a:ext cx="249382" cy="15794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8298872" y="3823854"/>
            <a:ext cx="249382" cy="14381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Callout 1"/>
          <p:cNvSpPr/>
          <p:nvPr/>
        </p:nvSpPr>
        <p:spPr>
          <a:xfrm>
            <a:off x="7116803" y="3001437"/>
            <a:ext cx="1230284" cy="349134"/>
          </a:xfrm>
          <a:prstGeom prst="wedgeEllipseCallout">
            <a:avLst>
              <a:gd name="adj1" fmla="val -63401"/>
              <a:gd name="adj2" fmla="val 4107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04116" y="3045199"/>
            <a:ext cx="892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00" b="1" dirty="0" smtClean="0">
                <a:solidFill>
                  <a:srgbClr val="0070C0"/>
                </a:solidFill>
              </a:rPr>
              <a:t>TEMPS</a:t>
            </a:r>
            <a:endParaRPr lang="en-GB" sz="1100" b="1" dirty="0" err="1" smtClean="0">
              <a:solidFill>
                <a:srgbClr val="0070C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 rot="10800000">
            <a:off x="6966065" y="3492405"/>
            <a:ext cx="1230284" cy="349134"/>
          </a:xfrm>
          <a:prstGeom prst="wedgeEllipseCallout">
            <a:avLst>
              <a:gd name="adj1" fmla="val -54617"/>
              <a:gd name="adj2" fmla="val -6845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985459" y="3536167"/>
            <a:ext cx="1255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00" b="1" dirty="0" smtClean="0">
                <a:solidFill>
                  <a:srgbClr val="0070C0"/>
                </a:solidFill>
              </a:rPr>
              <a:t>INTERRUPTION</a:t>
            </a:r>
            <a:endParaRPr lang="en-GB" sz="1100" b="1" dirty="0" err="1" smtClean="0">
              <a:solidFill>
                <a:srgbClr val="0070C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 rot="10800000">
            <a:off x="4614627" y="4126943"/>
            <a:ext cx="1230284" cy="349134"/>
          </a:xfrm>
          <a:prstGeom prst="wedgeEllipseCallout">
            <a:avLst>
              <a:gd name="adj1" fmla="val -66104"/>
              <a:gd name="adj2" fmla="val 11964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692212" y="4170705"/>
            <a:ext cx="1001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00" b="1" dirty="0" smtClean="0">
                <a:solidFill>
                  <a:srgbClr val="0070C0"/>
                </a:solidFill>
              </a:rPr>
              <a:t>EXPERTISE</a:t>
            </a:r>
            <a:endParaRPr lang="en-GB" sz="1100" b="1" dirty="0" err="1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4" grpId="0"/>
      <p:bldGraphic spid="10" grpId="0">
        <p:bldAsOne/>
      </p:bldGraphic>
      <p:bldP spid="11" grpId="0" animBg="1"/>
      <p:bldP spid="12" grpId="0" animBg="1"/>
      <p:bldP spid="13" grpId="0" animBg="1"/>
      <p:bldP spid="2" grpId="0" animBg="1"/>
      <p:bldP spid="7" grpId="0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rmAutofit fontScale="90000"/>
          </a:bodyPr>
          <a:lstStyle>
            <a:lvl1pPr algn="l" defTabSz="1024052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Les TIC: l’innovation par les technologies de l’information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06087" y="1431093"/>
            <a:ext cx="7689273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72"/>
              </a:spcAft>
            </a:pPr>
            <a:r>
              <a:rPr lang="fr-LU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des PME Luxembourgeoises en matière d’ICT: </a:t>
            </a:r>
          </a:p>
          <a:p>
            <a:pPr marL="342839" lvl="1" indent="-342839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72"/>
              </a:spcAft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actuelle:</a:t>
            </a: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</a:p>
          <a:p>
            <a:pPr marL="854865" lvl="2" indent="-342839" algn="just" eaLnBrk="0" hangingPunct="0">
              <a:lnSpc>
                <a:spcPct val="150000"/>
              </a:lnSpc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100% des entreprises utilisent Internet</a:t>
            </a:r>
          </a:p>
          <a:p>
            <a:pPr marL="854865" lvl="2" indent="-342839" algn="just" eaLnBrk="0" hangingPunct="0">
              <a:lnSpc>
                <a:spcPct val="150000"/>
              </a:lnSpc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90% présentent leurs produits / services </a:t>
            </a: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sur Internet (37% ont une version mobile)</a:t>
            </a:r>
          </a:p>
          <a:p>
            <a:pPr marL="854865" lvl="2" indent="-342839" algn="just" eaLnBrk="0" hangingPunct="0">
              <a:lnSpc>
                <a:spcPct val="150000"/>
              </a:lnSpc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20%: commande </a:t>
            </a: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 ligne</a:t>
            </a:r>
          </a:p>
          <a:p>
            <a:pPr marL="854865" lvl="2" indent="-342839" algn="just" eaLnBrk="0" hangingPunct="0">
              <a:lnSpc>
                <a:spcPct val="150000"/>
              </a:lnSpc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10%: paiement</a:t>
            </a: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en ligne</a:t>
            </a:r>
          </a:p>
          <a:p>
            <a:pPr marL="342839" lvl="1" indent="-342839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72"/>
              </a:spcAft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informatique:</a:t>
            </a: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Logiciels ou applications</a:t>
            </a:r>
          </a:p>
          <a:p>
            <a:pPr marL="854865" lvl="2" indent="-342839" algn="just" eaLnBrk="0" hangingPunct="0">
              <a:lnSpc>
                <a:spcPct val="150000"/>
              </a:lnSpc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87% utilisent un logiciel éditeur du marché</a:t>
            </a:r>
            <a:endParaRPr lang="fr-L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865" lvl="2" indent="-342839" algn="just" eaLnBrk="0" hangingPunct="0">
              <a:lnSpc>
                <a:spcPct val="150000"/>
              </a:lnSpc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56% </a:t>
            </a: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utilisent un progiciel de gestion intégré</a:t>
            </a:r>
            <a:r>
              <a:rPr lang="fr-L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(ERP)</a:t>
            </a:r>
            <a:endParaRPr lang="fr-L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865" lvl="2" indent="-342839" algn="just" eaLnBrk="0" hangingPunct="0">
              <a:lnSpc>
                <a:spcPct val="150000"/>
              </a:lnSpc>
              <a:buClr>
                <a:srgbClr val="F3D200"/>
              </a:buClr>
              <a:buSzPct val="100000"/>
              <a:buBlip>
                <a:blip r:embed="rId3"/>
              </a:buBlip>
              <a:defRPr/>
            </a:pPr>
            <a:r>
              <a:rPr lang="fr-L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lang="fr-L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utilisent des solutions et applications </a:t>
            </a:r>
            <a:r>
              <a:rPr lang="fr-L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fr-L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F30-6D2D-49C2-B7B9-F1886C3145BD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451383"/>
              </p:ext>
            </p:extLst>
          </p:nvPr>
        </p:nvGraphicFramePr>
        <p:xfrm>
          <a:off x="323850" y="2538373"/>
          <a:ext cx="8339985" cy="1548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198"/>
                <a:gridCol w="7656787"/>
              </a:tblGrid>
              <a:tr h="744255">
                <a:tc>
                  <a:txBody>
                    <a:bodyPr/>
                    <a:lstStyle/>
                    <a:p>
                      <a:pPr algn="ctr"/>
                      <a:r>
                        <a:rPr lang="en-GB" sz="3100" dirty="0" smtClean="0">
                          <a:solidFill>
                            <a:schemeClr val="bg2"/>
                          </a:solidFill>
                          <a:latin typeface="+mj-lt"/>
                        </a:rPr>
                        <a:t>3</a:t>
                      </a:r>
                      <a:endParaRPr lang="en-GB" sz="31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24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024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Digital et Fit for Circularity</a:t>
                      </a:r>
                      <a:endParaRPr lang="en-GB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2026" lvl="1" indent="0">
                        <a:buFont typeface="Arial" panose="020B0604020202020204" pitchFamily="34" charset="0"/>
                        <a:buNone/>
                      </a:pPr>
                      <a:r>
                        <a:rPr lang="de-CH" sz="18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de-CH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programmes pilotes pour soutenir les PME qui investiront dans des projets de digitalisation ou de développment durable</a:t>
                      </a:r>
                      <a:endParaRPr lang="en-GB" sz="2000" dirty="0"/>
                    </a:p>
                  </a:txBody>
                  <a:tcPr marL="102883" marR="102883" marT="133966" marB="13396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LXI-2015">
  <a:themeElements>
    <a:clrScheme name="Luxinnov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3D200"/>
      </a:accent1>
      <a:accent2>
        <a:srgbClr val="444444"/>
      </a:accent2>
      <a:accent3>
        <a:srgbClr val="000000"/>
      </a:accent3>
      <a:accent4>
        <a:srgbClr val="C5C5C5"/>
      </a:accent4>
      <a:accent5>
        <a:srgbClr val="D7A61B"/>
      </a:accent5>
      <a:accent6>
        <a:srgbClr val="C5321B"/>
      </a:accent6>
      <a:hlink>
        <a:srgbClr val="000000"/>
      </a:hlink>
      <a:folHlink>
        <a:srgbClr val="E0AF1C"/>
      </a:folHlink>
    </a:clrScheme>
    <a:fontScheme name="Luxinn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dirty="0" err="1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xinnovation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3D200"/>
    </a:accent1>
    <a:accent2>
      <a:srgbClr val="000000"/>
    </a:accent2>
    <a:accent3>
      <a:srgbClr val="444444"/>
    </a:accent3>
    <a:accent4>
      <a:srgbClr val="C5C5C5"/>
    </a:accent4>
    <a:accent5>
      <a:srgbClr val="D7A61B"/>
    </a:accent5>
    <a:accent6>
      <a:srgbClr val="C5321B"/>
    </a:accent6>
    <a:hlink>
      <a:srgbClr val="F3D200"/>
    </a:hlink>
    <a:folHlink>
      <a:srgbClr val="E0AF1C"/>
    </a:folHlink>
  </a:clrScheme>
  <a:fontScheme name="Luxinno">
    <a:majorFont>
      <a:latin typeface="Arial Rounded MT Bold"/>
      <a:ea typeface=""/>
      <a:cs typeface=""/>
    </a:majorFont>
    <a:minorFont>
      <a:latin typeface="Arial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template-LXI-2015</Template>
  <TotalTime>1143</TotalTime>
  <Words>833</Words>
  <Application>Microsoft Office PowerPoint</Application>
  <PresentationFormat>On-screen Show (4:3)</PresentationFormat>
  <Paragraphs>200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Narrow</vt:lpstr>
      <vt:lpstr>Arial Rounded MT Bold</vt:lpstr>
      <vt:lpstr>Calibri</vt:lpstr>
      <vt:lpstr>Wingdings</vt:lpstr>
      <vt:lpstr>template-LXI-2015</vt:lpstr>
      <vt:lpstr>Forum “PME et Artisanat en Europe”</vt:lpstr>
      <vt:lpstr>AGENDA</vt:lpstr>
      <vt:lpstr>PowerPoint Presentation</vt:lpstr>
      <vt:lpstr>Luxinnovation: Qui sommes nous?</vt:lpstr>
      <vt:lpstr>Luxinnovation: Notre offre aux PME</vt:lpstr>
      <vt:lpstr>PowerPoint Presentation</vt:lpstr>
      <vt:lpstr>Les TIC: l’innovation par les technologies de l’information</vt:lpstr>
      <vt:lpstr>Les TIC: l’innovation par les technologies de l’information</vt:lpstr>
      <vt:lpstr>PowerPoint Presentation</vt:lpstr>
      <vt:lpstr>FIT for…: Appuis au développement des TPE/PME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FOR INNOVATION</dc:title>
  <dc:creator>Mombelli Marine</dc:creator>
  <cp:lastModifiedBy>Scheuren Martine</cp:lastModifiedBy>
  <cp:revision>81</cp:revision>
  <cp:lastPrinted>2015-06-16T12:19:02Z</cp:lastPrinted>
  <dcterms:created xsi:type="dcterms:W3CDTF">2015-06-10T15:01:40Z</dcterms:created>
  <dcterms:modified xsi:type="dcterms:W3CDTF">2015-10-22T08:49:40Z</dcterms:modified>
</cp:coreProperties>
</file>