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</p:sldIdLst>
  <p:sldSz cx="10080625" cy="7559675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D0BE7-A476-4B0A-8318-61D0907D445C}" type="datetimeFigureOut">
              <a:rPr lang="de-DE" smtClean="0"/>
              <a:t>17.09.15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C3268-37B7-4B17-A6BE-B5843486A9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786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7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37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56617901-B14A-410A-B108-C30D0599366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691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60C9715-2C0B-4BD2-A58A-3AB02D5F5C6F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3377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634958E-1040-453A-9A42-CFF44325A90A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6806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AA23C2F-F5AB-4E30-A15B-0CA49A491A08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8819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6C29656-C19C-4F81-B8CC-AE39AADC2A2B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798166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968C1D0-C156-4443-86C0-E1868166864C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dirty="0" smtClean="0"/>
              <a:t>Größte</a:t>
            </a:r>
            <a:r>
              <a:rPr lang="de-DE" altLang="de-DE" baseline="0" dirty="0" smtClean="0"/>
              <a:t> Herausforderungen:</a:t>
            </a:r>
          </a:p>
          <a:p>
            <a:pPr marL="171450" indent="-171450">
              <a:buFontTx/>
              <a:buChar char="-"/>
            </a:pPr>
            <a:r>
              <a:rPr lang="de-DE" altLang="de-DE" baseline="0" dirty="0" smtClean="0"/>
              <a:t>Marketing: wie werden wir vom Kunden gefunden</a:t>
            </a:r>
          </a:p>
          <a:p>
            <a:pPr marL="171450" indent="-171450">
              <a:buFontTx/>
              <a:buChar char="-"/>
            </a:pPr>
            <a:r>
              <a:rPr lang="de-DE" altLang="de-DE" dirty="0" smtClean="0"/>
              <a:t>Bestellprozess: Optimierung</a:t>
            </a:r>
            <a:r>
              <a:rPr lang="de-DE" altLang="de-DE" baseline="0" dirty="0" smtClean="0"/>
              <a:t> des Einkaufs (customer </a:t>
            </a:r>
            <a:r>
              <a:rPr lang="de-DE" altLang="de-DE" baseline="0" dirty="0" err="1" smtClean="0"/>
              <a:t>journey</a:t>
            </a:r>
            <a:r>
              <a:rPr lang="de-DE" altLang="de-DE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de-DE" altLang="de-DE" baseline="0" dirty="0" smtClean="0"/>
          </a:p>
          <a:p>
            <a:pPr marL="171450" indent="-171450">
              <a:buFontTx/>
              <a:buChar char="-"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9318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5354A6D-C688-45F4-A365-215501D6CBBA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6566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78A1B04-8DA9-4811-9777-4F3D06B624CB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1937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FC46846-9FB0-4B19-936D-FEA926099F57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3966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6617901-B14A-410A-B108-C30D0599366A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995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89D5368-17DA-4F94-95DF-C43C0250A3DE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158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C915CB9-2AE6-43A3-B82B-A3EAA633E52B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5201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E89BF94-FA6C-45B2-A067-6A72A9BB987F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623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11DBFE2-C188-4D79-86C3-C324B288CACF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6436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E59689F-3C8E-4725-8EF8-B947978842E1}" type="slidenum">
              <a:rPr lang="de-DE" altLang="de-DE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de-DE" altLang="de-D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1257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3E9AA-EA48-495C-A419-0835200B3C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6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481C-2BBB-43E1-AED0-7B40079367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623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B3F51-6483-436C-AAE3-87C5EDC626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540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F2C6E-1A4B-4616-9868-F270A782F0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743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07EA9-A67C-43C4-95C1-05B4A0183E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0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CCF11-36A1-4916-A153-E8EAF3DCE8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902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BD3A2-8BC9-4AD4-A189-2D6A96E6F1E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727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495E2-ABAA-436D-B23B-3D311310E4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410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DA76-2D34-49C0-8DC8-7208FAE4C0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411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4B9F-1D57-4C07-8E9F-6A791116543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43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A4778-BEC8-43AB-94F2-A6FEC3A3B8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547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D8E3-33C0-474C-A70B-108AA53443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014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68313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2C6C69A-E21F-4156-97C5-2B266277BF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.jpe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619250"/>
            <a:ext cx="59753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88280" y="3554660"/>
            <a:ext cx="817251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defRPr/>
            </a:pPr>
            <a:r>
              <a:rPr lang="de-DE" altLang="de-DE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Erfahrungen im Onlinehandel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410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de-DE" altLang="de-DE" sz="5000" b="1" u="sng" dirty="0" smtClean="0">
                <a:solidFill>
                  <a:srgbClr val="99CC66"/>
                </a:solidFill>
              </a:rPr>
              <a:t>3. </a:t>
            </a:r>
            <a:r>
              <a:rPr lang="de-DE" altLang="de-DE" sz="5000" b="1" u="sng" dirty="0">
                <a:solidFill>
                  <a:srgbClr val="99CC66"/>
                </a:solidFill>
              </a:rPr>
              <a:t>Herausforderungen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4950"/>
            <a:ext cx="117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0200"/>
            <a:ext cx="1173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4000" dirty="0" smtClean="0">
                <a:solidFill>
                  <a:srgbClr val="99CC66"/>
                </a:solidFill>
              </a:rPr>
              <a:t>3.1 Aufbau Onlineshop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19700" y="1768475"/>
            <a:ext cx="4425950" cy="4989513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dirty="0" smtClean="0">
                <a:solidFill>
                  <a:srgbClr val="666666"/>
                </a:solidFill>
              </a:rPr>
              <a:t>Optik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dirty="0" smtClean="0">
                <a:solidFill>
                  <a:srgbClr val="666666"/>
                </a:solidFill>
              </a:rPr>
              <a:t>Struktur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dirty="0" smtClean="0">
                <a:solidFill>
                  <a:srgbClr val="666666"/>
                </a:solidFill>
              </a:rPr>
              <a:t>Benutzerführung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dirty="0" smtClean="0">
                <a:solidFill>
                  <a:srgbClr val="666666"/>
                </a:solidFill>
              </a:rPr>
              <a:t>Vertrauen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dirty="0">
                <a:solidFill>
                  <a:srgbClr val="666666"/>
                </a:solidFill>
              </a:rPr>
              <a:t>Kalkulation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dirty="0" smtClean="0">
                <a:solidFill>
                  <a:srgbClr val="666666"/>
                </a:solidFill>
              </a:rPr>
              <a:t>Rechtliche Regeln!</a:t>
            </a:r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de-DE" altLang="de-DE" sz="3200" dirty="0" smtClean="0">
              <a:solidFill>
                <a:srgbClr val="666666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800225"/>
            <a:ext cx="354488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692275" y="2519363"/>
            <a:ext cx="720725" cy="720725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851275" y="4427538"/>
            <a:ext cx="720725" cy="720725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11413" y="2952749"/>
            <a:ext cx="2808287" cy="395039"/>
          </a:xfrm>
          <a:prstGeom prst="lin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3" name="Freeform 7"/>
          <p:cNvSpPr>
            <a:spLocks noChangeArrowheads="1"/>
          </p:cNvSpPr>
          <p:nvPr/>
        </p:nvSpPr>
        <p:spPr bwMode="auto">
          <a:xfrm>
            <a:off x="4535488" y="4032250"/>
            <a:ext cx="684212" cy="576263"/>
          </a:xfrm>
          <a:custGeom>
            <a:avLst/>
            <a:gdLst>
              <a:gd name="T0" fmla="*/ 683852 w 1901"/>
              <a:gd name="T1" fmla="*/ 0 h 1601"/>
              <a:gd name="T2" fmla="*/ 0 w 1901"/>
              <a:gd name="T3" fmla="*/ 575903 h 16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1" h="1601">
                <a:moveTo>
                  <a:pt x="1900" y="0"/>
                </a:moveTo>
                <a:lnTo>
                  <a:pt x="0" y="1600"/>
                </a:lnTo>
              </a:path>
            </a:pathLst>
          </a:custGeom>
          <a:noFill/>
          <a:ln w="38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4950"/>
            <a:ext cx="117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0200"/>
            <a:ext cx="1173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4000" dirty="0" smtClean="0">
                <a:solidFill>
                  <a:srgbClr val="99CC66"/>
                </a:solidFill>
              </a:rPr>
              <a:t>3.2 Prozesse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2560638"/>
            <a:ext cx="3276600" cy="3578225"/>
          </a:xfrm>
        </p:spPr>
        <p:txBody>
          <a:bodyPr/>
          <a:lstStyle/>
          <a:p>
            <a:pPr marL="431800" indent="-323850" eaLnBrk="1">
              <a:spcBef>
                <a:spcPts val="3188"/>
              </a:spcBef>
              <a:spcAft>
                <a:spcPts val="12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altLang="de-DE" sz="3200" dirty="0" smtClean="0">
                <a:solidFill>
                  <a:srgbClr val="666666"/>
                </a:solidFill>
              </a:rPr>
              <a:t>Shop</a:t>
            </a:r>
          </a:p>
          <a:p>
            <a:pPr marL="431800" indent="-323850" eaLnBrk="1">
              <a:spcBef>
                <a:spcPts val="3188"/>
              </a:spcBef>
              <a:spcAft>
                <a:spcPts val="12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altLang="de-DE" sz="3200" dirty="0" smtClean="0">
                <a:solidFill>
                  <a:srgbClr val="666666"/>
                </a:solidFill>
              </a:rPr>
              <a:t>Information</a:t>
            </a:r>
          </a:p>
          <a:p>
            <a:pPr marL="431800" indent="-323850" eaLnBrk="1">
              <a:spcBef>
                <a:spcPts val="3188"/>
              </a:spcBef>
              <a:spcAft>
                <a:spcPts val="12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altLang="de-DE" sz="3200" dirty="0" err="1" smtClean="0">
                <a:solidFill>
                  <a:srgbClr val="666666"/>
                </a:solidFill>
              </a:rPr>
              <a:t>Bestellprozeß</a:t>
            </a:r>
            <a:endParaRPr lang="de-DE" altLang="de-DE" sz="3200" dirty="0" smtClean="0">
              <a:solidFill>
                <a:srgbClr val="666666"/>
              </a:solidFill>
            </a:endParaRPr>
          </a:p>
          <a:p>
            <a:pPr marL="431800" indent="-323850" eaLnBrk="1">
              <a:spcBef>
                <a:spcPts val="3188"/>
              </a:spcBef>
              <a:spcAft>
                <a:spcPts val="46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altLang="de-DE" sz="3200" dirty="0" smtClean="0">
                <a:solidFill>
                  <a:srgbClr val="666666"/>
                </a:solidFill>
              </a:rPr>
              <a:t>Freigabe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48425" y="2560638"/>
            <a:ext cx="4425950" cy="3578225"/>
          </a:xfrm>
        </p:spPr>
        <p:txBody>
          <a:bodyPr/>
          <a:lstStyle/>
          <a:p>
            <a:pPr marL="431800" indent="-323850" eaLnBrk="1">
              <a:spcBef>
                <a:spcPts val="3188"/>
              </a:spcBef>
              <a:spcAft>
                <a:spcPts val="12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smtClean="0">
                <a:solidFill>
                  <a:srgbClr val="666666"/>
                </a:solidFill>
              </a:rPr>
              <a:t>Fertigung</a:t>
            </a:r>
          </a:p>
          <a:p>
            <a:pPr marL="431800" indent="-323850" eaLnBrk="1">
              <a:spcBef>
                <a:spcPts val="3188"/>
              </a:spcBef>
              <a:spcAft>
                <a:spcPts val="12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smtClean="0">
                <a:solidFill>
                  <a:srgbClr val="666666"/>
                </a:solidFill>
              </a:rPr>
              <a:t>Verpackung</a:t>
            </a:r>
          </a:p>
          <a:p>
            <a:pPr marL="431800" indent="-323850" eaLnBrk="1">
              <a:spcBef>
                <a:spcPts val="3188"/>
              </a:spcBef>
              <a:spcAft>
                <a:spcPts val="12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smtClean="0">
                <a:solidFill>
                  <a:srgbClr val="666666"/>
                </a:solidFill>
              </a:rPr>
              <a:t>Transport</a:t>
            </a:r>
          </a:p>
          <a:p>
            <a:pPr marL="431800" indent="-323850" eaLnBrk="1">
              <a:spcBef>
                <a:spcPts val="3188"/>
              </a:spcBef>
              <a:spcAft>
                <a:spcPts val="12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smtClean="0">
                <a:solidFill>
                  <a:srgbClr val="666666"/>
                </a:solidFill>
              </a:rPr>
              <a:t>Montage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76488"/>
            <a:ext cx="7318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446338"/>
            <a:ext cx="90328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432175"/>
            <a:ext cx="8159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405188"/>
            <a:ext cx="7207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4640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4494213"/>
            <a:ext cx="792162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5486400"/>
            <a:ext cx="842963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65763"/>
            <a:ext cx="833438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9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4950"/>
            <a:ext cx="117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0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0200"/>
            <a:ext cx="1173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51" name="AutoShape 14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4000" smtClean="0">
                <a:solidFill>
                  <a:srgbClr val="99CC66"/>
                </a:solidFill>
              </a:rPr>
              <a:t>3.3 Marketing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5175" y="2051050"/>
            <a:ext cx="4425950" cy="5138738"/>
          </a:xfrm>
        </p:spPr>
        <p:txBody>
          <a:bodyPr/>
          <a:lstStyle/>
          <a:p>
            <a:pPr marL="431800" indent="-323850" eaLnBrk="1">
              <a:spcBef>
                <a:spcPts val="2325"/>
              </a:spcBef>
              <a:spcAft>
                <a:spcPts val="15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smtClean="0">
                <a:solidFill>
                  <a:srgbClr val="666666"/>
                </a:solidFill>
              </a:rPr>
              <a:t>SEO</a:t>
            </a:r>
          </a:p>
          <a:p>
            <a:pPr marL="431800" indent="-323850" eaLnBrk="1">
              <a:spcBef>
                <a:spcPts val="2325"/>
              </a:spcBef>
              <a:spcAft>
                <a:spcPts val="15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smtClean="0">
                <a:solidFill>
                  <a:srgbClr val="666666"/>
                </a:solidFill>
              </a:rPr>
              <a:t>SEA</a:t>
            </a:r>
          </a:p>
          <a:p>
            <a:pPr marL="431800" indent="-323850" eaLnBrk="1">
              <a:spcBef>
                <a:spcPts val="2325"/>
              </a:spcBef>
              <a:spcAft>
                <a:spcPts val="15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smtClean="0">
                <a:solidFill>
                  <a:srgbClr val="666666"/>
                </a:solidFill>
              </a:rPr>
              <a:t>Trusted Shops</a:t>
            </a:r>
          </a:p>
          <a:p>
            <a:pPr marL="431800" indent="-323850" eaLnBrk="1">
              <a:spcBef>
                <a:spcPts val="2325"/>
              </a:spcBef>
              <a:spcAft>
                <a:spcPts val="15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smtClean="0">
                <a:solidFill>
                  <a:srgbClr val="666666"/>
                </a:solidFill>
              </a:rPr>
              <a:t>Pressearbeit</a:t>
            </a:r>
          </a:p>
          <a:p>
            <a:pPr marL="431800" indent="-323850" eaLnBrk="1">
              <a:spcBef>
                <a:spcPts val="2325"/>
              </a:spcBef>
              <a:spcAft>
                <a:spcPts val="15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3200" smtClean="0">
                <a:solidFill>
                  <a:srgbClr val="666666"/>
                </a:solidFill>
              </a:rPr>
              <a:t>Multichannel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14550"/>
            <a:ext cx="7048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862388"/>
            <a:ext cx="704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060700"/>
            <a:ext cx="790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5759450"/>
            <a:ext cx="10017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4716463"/>
            <a:ext cx="8937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4950"/>
            <a:ext cx="117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0200"/>
            <a:ext cx="1173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410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de-DE" altLang="de-DE" sz="5000" b="1" u="sng" dirty="0">
                <a:solidFill>
                  <a:srgbClr val="99CC66"/>
                </a:solidFill>
              </a:rPr>
              <a:t>4. Fazit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4950"/>
            <a:ext cx="117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0200"/>
            <a:ext cx="1173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589657"/>
            <a:ext cx="9070975" cy="369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8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de-DE" altLang="de-DE" sz="4000" dirty="0">
                <a:solidFill>
                  <a:srgbClr val="99CC66"/>
                </a:solidFill>
              </a:rPr>
              <a:t>Vielen Dank für Ihre</a:t>
            </a:r>
            <a:br>
              <a:rPr lang="de-DE" altLang="de-DE" sz="4000" dirty="0">
                <a:solidFill>
                  <a:srgbClr val="99CC66"/>
                </a:solidFill>
              </a:rPr>
            </a:br>
            <a:r>
              <a:rPr lang="de-DE" altLang="de-DE" sz="4000" dirty="0">
                <a:solidFill>
                  <a:srgbClr val="99CC66"/>
                </a:solidFill>
              </a:rPr>
              <a:t>Aufmerksamkeit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4427538"/>
            <a:ext cx="24288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5578475"/>
            <a:ext cx="2414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2630586" y="3635821"/>
            <a:ext cx="4425950" cy="3409950"/>
          </a:xfrm>
        </p:spPr>
        <p:txBody>
          <a:bodyPr tIns="35280" anchor="t"/>
          <a:lstStyle/>
          <a:p>
            <a:pPr algn="l" eaLnBrk="1"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de-DE" altLang="de-DE" sz="4000" dirty="0" smtClean="0">
                <a:solidFill>
                  <a:srgbClr val="666666"/>
                </a:solidFill>
              </a:rPr>
              <a:t>Klaus </a:t>
            </a:r>
            <a:r>
              <a:rPr lang="de-DE" altLang="de-DE" sz="4000" dirty="0" err="1" smtClean="0">
                <a:solidFill>
                  <a:srgbClr val="666666"/>
                </a:solidFill>
              </a:rPr>
              <a:t>Dickmänken</a:t>
            </a:r>
            <a:endParaRPr lang="de-DE" altLang="de-DE" sz="4000" dirty="0" smtClean="0">
              <a:solidFill>
                <a:srgbClr val="666666"/>
              </a:solidFill>
            </a:endParaRPr>
          </a:p>
          <a:p>
            <a:pPr algn="l" eaLnBrk="1"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de-DE" altLang="de-DE" sz="4000" dirty="0" smtClean="0">
              <a:solidFill>
                <a:srgbClr val="666666"/>
              </a:solidFill>
            </a:endParaRPr>
          </a:p>
          <a:p>
            <a:pPr algn="l" eaLnBrk="1"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de-DE" altLang="de-DE" sz="2600" dirty="0" smtClean="0">
              <a:solidFill>
                <a:srgbClr val="666666"/>
              </a:solidFill>
            </a:endParaRPr>
          </a:p>
          <a:p>
            <a:pPr algn="l" eaLnBrk="1"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de-DE" altLang="de-DE" sz="3200" dirty="0" smtClean="0"/>
              <a:t/>
            </a:r>
            <a:br>
              <a:rPr lang="de-DE" altLang="de-DE" sz="3200" dirty="0" smtClean="0"/>
            </a:br>
            <a:r>
              <a:rPr lang="de-DE" altLang="de-DE" sz="3200" dirty="0" smtClean="0"/>
              <a:t/>
            </a:r>
            <a:br>
              <a:rPr lang="de-DE" altLang="de-DE" sz="3200" dirty="0" smtClean="0"/>
            </a:br>
            <a:endParaRPr lang="de-DE" altLang="de-DE" sz="3200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4950"/>
            <a:ext cx="117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0200"/>
            <a:ext cx="1173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365250"/>
            <a:ext cx="4922837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724025" y="1368425"/>
            <a:ext cx="6780213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defRPr/>
            </a:pPr>
            <a:r>
              <a:rPr lang="de-DE" altLang="de-DE" sz="4000" dirty="0" smtClean="0">
                <a:solidFill>
                  <a:srgbClr val="92D050"/>
                </a:solidFill>
              </a:rPr>
              <a:t>Erfahrungen im Onlinehandel</a:t>
            </a:r>
          </a:p>
          <a:p>
            <a:pPr>
              <a:defRPr/>
            </a:pPr>
            <a:endParaRPr lang="de-DE" altLang="de-DE" sz="3200" dirty="0" smtClean="0"/>
          </a:p>
          <a:p>
            <a:pPr>
              <a:defRPr/>
            </a:pPr>
            <a:r>
              <a:rPr lang="de-DE" alt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	Warum Online?</a:t>
            </a:r>
            <a:r>
              <a:rPr lang="de-DE" altLang="de-DE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>
              <a:defRPr/>
            </a:pPr>
            <a:endParaRPr lang="de-DE" alt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de-DE" alt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	</a:t>
            </a:r>
            <a:r>
              <a:rPr lang="de-DE" altLang="de-DE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schrankwerk</a:t>
            </a:r>
            <a:r>
              <a:rPr lang="de-DE" alt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der Shop </a:t>
            </a:r>
          </a:p>
          <a:p>
            <a:pPr>
              <a:defRPr/>
            </a:pPr>
            <a:endParaRPr lang="de-DE" altLang="de-DE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de-DE" altLang="de-DE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de-DE" alt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	Herausforderungen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3.1	</a:t>
            </a:r>
            <a:r>
              <a:rPr lang="de-DE" altLang="de-DE" sz="2600">
                <a:solidFill>
                  <a:schemeClr val="tx1">
                    <a:lumMod val="65000"/>
                    <a:lumOff val="35000"/>
                  </a:schemeClr>
                </a:solidFill>
              </a:rPr>
              <a:t>Aufbau </a:t>
            </a:r>
            <a:r>
              <a:rPr lang="de-DE" altLang="de-DE" sz="2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Onlineshop</a:t>
            </a:r>
            <a:endParaRPr lang="de-DE" alt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de-DE" alt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3.2	Prozesse</a:t>
            </a:r>
          </a:p>
          <a:p>
            <a:pPr>
              <a:defRPr/>
            </a:pPr>
            <a:r>
              <a:rPr lang="de-DE" alt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3.3	</a:t>
            </a:r>
            <a:r>
              <a:rPr lang="de-DE" altLang="de-DE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Marketing</a:t>
            </a:r>
          </a:p>
          <a:p>
            <a:pPr>
              <a:defRPr/>
            </a:pPr>
            <a:endParaRPr lang="de-DE" altLang="de-DE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de-DE" altLang="de-DE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Fazit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4950"/>
            <a:ext cx="117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0200"/>
            <a:ext cx="1173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816" y="2987749"/>
            <a:ext cx="9069387" cy="1512168"/>
          </a:xfrm>
        </p:spPr>
        <p:txBody>
          <a:bodyPr/>
          <a:lstStyle/>
          <a:p>
            <a:r>
              <a:rPr lang="de-DE" altLang="de-DE" b="1" u="sng" dirty="0" smtClean="0">
                <a:solidFill>
                  <a:srgbClr val="99CC66"/>
                </a:solidFill>
              </a:rPr>
              <a:t>1. Warum Online?</a:t>
            </a:r>
            <a:r>
              <a:rPr lang="de-DE" altLang="de-DE" b="1" u="sng" dirty="0">
                <a:solidFill>
                  <a:srgbClr val="99CC66"/>
                </a:solidFill>
              </a:rPr>
              <a:t/>
            </a:r>
            <a:br>
              <a:rPr lang="de-DE" altLang="de-DE" b="1" u="sng" dirty="0">
                <a:solidFill>
                  <a:srgbClr val="99CC66"/>
                </a:solidFill>
              </a:rPr>
            </a:br>
            <a:endParaRPr lang="de-DE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4950"/>
            <a:ext cx="117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0200"/>
            <a:ext cx="1173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619" y="301625"/>
            <a:ext cx="8686006" cy="6646564"/>
          </a:xfrm>
        </p:spPr>
        <p:txBody>
          <a:bodyPr/>
          <a:lstStyle/>
          <a:p>
            <a:pPr marL="107950"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>- Industrie </a:t>
            </a:r>
            <a:r>
              <a:rPr lang="de-DE" sz="3200" kern="1200" dirty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>und Handel drängen </a:t>
            </a:r>
            <a: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>ins Handwerk</a:t>
            </a:r>
            <a:b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>- Digitalisierung in der Fertigung (CAD, CNC)</a:t>
            </a:r>
            <a:b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>- Prozesse</a:t>
            </a:r>
            <a:b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de-DE" sz="3200" kern="1200" dirty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de-DE" sz="3200" kern="1200" dirty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>- Konsequenz: Onlineshop</a:t>
            </a:r>
            <a:br>
              <a:rPr lang="de-DE" sz="3200" kern="1200" dirty="0" smtClean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de-DE" sz="3200" kern="1200" dirty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de-DE" sz="3200" kern="1200" dirty="0">
                <a:solidFill>
                  <a:srgbClr val="666666"/>
                </a:solidFill>
                <a:latin typeface="Arial" charset="0"/>
                <a:ea typeface="Microsoft YaHei" charset="-122"/>
                <a:cs typeface="+mn-cs"/>
              </a:rPr>
            </a:br>
            <a:endParaRPr lang="de-DE" sz="3200" kern="1200" dirty="0">
              <a:solidFill>
                <a:srgbClr val="666666"/>
              </a:solidFill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4950"/>
            <a:ext cx="117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0200"/>
            <a:ext cx="1173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5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1" y="204885"/>
            <a:ext cx="7793037" cy="702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6016723"/>
            <a:ext cx="7143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61988"/>
            <a:ext cx="897255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107427"/>
            <a:ext cx="7745413" cy="709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15900"/>
            <a:ext cx="69865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82" y="126429"/>
            <a:ext cx="7716837" cy="738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-215900" y="7415213"/>
            <a:ext cx="10655300" cy="360362"/>
          </a:xfrm>
          <a:prstGeom prst="roundRect">
            <a:avLst>
              <a:gd name="adj" fmla="val 440"/>
            </a:avLst>
          </a:prstGeom>
          <a:solidFill>
            <a:srgbClr val="99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Macintosh PowerPoint</Application>
  <PresentationFormat>Benutzerdefiniert</PresentationFormat>
  <Paragraphs>58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Microsoft YaHei</vt:lpstr>
      <vt:lpstr>Times New Roman</vt:lpstr>
      <vt:lpstr>Wingdings</vt:lpstr>
      <vt:lpstr>Arial</vt:lpstr>
      <vt:lpstr>Larissa</vt:lpstr>
      <vt:lpstr>PowerPoint-Präsentation</vt:lpstr>
      <vt:lpstr>PowerPoint-Präsentation</vt:lpstr>
      <vt:lpstr>PowerPoint-Präsentation</vt:lpstr>
      <vt:lpstr>1. Warum Online? </vt:lpstr>
      <vt:lpstr> - Industrie und Handel drängen ins Handwerk  - Digitalisierung in der Fertigung (CAD, CNC)  - Prozesse  - Konsequenz: Onlineshop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3.1 Aufbau Onlineshop</vt:lpstr>
      <vt:lpstr>3.2 Prozesse</vt:lpstr>
      <vt:lpstr>3.3 Marketing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Ralph Winkel</dc:creator>
  <cp:lastModifiedBy/>
  <cp:revision>52</cp:revision>
  <cp:lastPrinted>2015-09-15T08:26:14Z</cp:lastPrinted>
  <dcterms:created xsi:type="dcterms:W3CDTF">2015-02-05T08:45:11Z</dcterms:created>
  <dcterms:modified xsi:type="dcterms:W3CDTF">2015-09-17T05:44:54Z</dcterms:modified>
</cp:coreProperties>
</file>